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notesSlides/notesSlide11.xml" ContentType="application/vnd.openxmlformats-officedocument.presentationml.notesSlide+xml"/>
  <Override PartName="/ppt/tags/tag8.xml" ContentType="application/vnd.openxmlformats-officedocument.presentationml.tags+xml"/>
  <Override PartName="/ppt/notesSlides/notesSlide12.xml" ContentType="application/vnd.openxmlformats-officedocument.presentationml.notesSlide+xml"/>
  <Override PartName="/ppt/tags/tag9.xml" ContentType="application/vnd.openxmlformats-officedocument.presentationml.tags+xml"/>
  <Override PartName="/ppt/notesSlides/notesSlide13.xml" ContentType="application/vnd.openxmlformats-officedocument.presentationml.notesSlide+xml"/>
  <Override PartName="/ppt/tags/tag10.xml" ContentType="application/vnd.openxmlformats-officedocument.presentationml.tags+xml"/>
  <Override PartName="/ppt/notesSlides/notesSlide14.xml" ContentType="application/vnd.openxmlformats-officedocument.presentationml.notesSlide+xml"/>
  <Override PartName="/ppt/tags/tag11.xml" ContentType="application/vnd.openxmlformats-officedocument.presentationml.tags+xml"/>
  <Override PartName="/ppt/notesSlides/notesSlide15.xml" ContentType="application/vnd.openxmlformats-officedocument.presentationml.notesSlide+xml"/>
  <Override PartName="/ppt/tags/tag12.xml" ContentType="application/vnd.openxmlformats-officedocument.presentationml.tags+xml"/>
  <Override PartName="/ppt/notesSlides/notesSlide16.xml" ContentType="application/vnd.openxmlformats-officedocument.presentationml.notesSlide+xml"/>
  <Override PartName="/ppt/tags/tag13.xml" ContentType="application/vnd.openxmlformats-officedocument.presentationml.tags+xml"/>
  <Override PartName="/ppt/notesSlides/notesSlide17.xml" ContentType="application/vnd.openxmlformats-officedocument.presentationml.notesSlide+xml"/>
  <Override PartName="/ppt/tags/tag14.xml" ContentType="application/vnd.openxmlformats-officedocument.presentationml.tags+xml"/>
  <Override PartName="/ppt/notesSlides/notesSlide18.xml" ContentType="application/vnd.openxmlformats-officedocument.presentationml.notesSlide+xml"/>
  <Override PartName="/ppt/tags/tag15.xml" ContentType="application/vnd.openxmlformats-officedocument.presentationml.tags+xml"/>
  <Override PartName="/ppt/notesSlides/notesSlide19.xml" ContentType="application/vnd.openxmlformats-officedocument.presentationml.notesSlide+xml"/>
  <Override PartName="/ppt/tags/tag16.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2"/>
  </p:notesMasterIdLst>
  <p:handoutMasterIdLst>
    <p:handoutMasterId r:id="rId23"/>
  </p:handoutMasterIdLst>
  <p:sldIdLst>
    <p:sldId id="423" r:id="rId2"/>
    <p:sldId id="479" r:id="rId3"/>
    <p:sldId id="457" r:id="rId4"/>
    <p:sldId id="481" r:id="rId5"/>
    <p:sldId id="467" r:id="rId6"/>
    <p:sldId id="471" r:id="rId7"/>
    <p:sldId id="468" r:id="rId8"/>
    <p:sldId id="498" r:id="rId9"/>
    <p:sldId id="470" r:id="rId10"/>
    <p:sldId id="495" r:id="rId11"/>
    <p:sldId id="494" r:id="rId12"/>
    <p:sldId id="496" r:id="rId13"/>
    <p:sldId id="500" r:id="rId14"/>
    <p:sldId id="501" r:id="rId15"/>
    <p:sldId id="499" r:id="rId16"/>
    <p:sldId id="490" r:id="rId17"/>
    <p:sldId id="482" r:id="rId18"/>
    <p:sldId id="493" r:id="rId19"/>
    <p:sldId id="497" r:id="rId20"/>
    <p:sldId id="477" r:id="rId21"/>
  </p:sldIdLst>
  <p:sldSz cx="9144000" cy="6858000" type="screen4x3"/>
  <p:notesSz cx="9926638" cy="6797675"/>
  <p:custDataLst>
    <p:tags r:id="rId24"/>
  </p:custDataLst>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55" autoAdjust="0"/>
    <p:restoredTop sz="94417" autoAdjust="0"/>
  </p:normalViewPr>
  <p:slideViewPr>
    <p:cSldViewPr>
      <p:cViewPr varScale="1">
        <p:scale>
          <a:sx n="81" d="100"/>
          <a:sy n="81" d="100"/>
        </p:scale>
        <p:origin x="1838" y="53"/>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322"/>
    </p:cViewPr>
  </p:sorterViewPr>
  <p:notesViewPr>
    <p:cSldViewPr>
      <p:cViewPr varScale="1">
        <p:scale>
          <a:sx n="70" d="100"/>
          <a:sy n="70" d="100"/>
        </p:scale>
        <p:origin x="-1680" y="-90"/>
      </p:cViewPr>
      <p:guideLst>
        <p:guide orient="horz" pos="2141"/>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0"/>
            <a:ext cx="4302136" cy="339515"/>
          </a:xfrm>
          <a:prstGeom prst="rect">
            <a:avLst/>
          </a:prstGeom>
        </p:spPr>
        <p:txBody>
          <a:bodyPr vert="horz" lIns="88203" tIns="44102" rIns="88203" bIns="44102" rtlCol="0"/>
          <a:lstStyle>
            <a:lvl1pPr algn="l">
              <a:defRPr sz="1200"/>
            </a:lvl1pPr>
          </a:lstStyle>
          <a:p>
            <a:endParaRPr lang="ko-KR" altLang="en-US"/>
          </a:p>
        </p:txBody>
      </p:sp>
      <p:sp>
        <p:nvSpPr>
          <p:cNvPr id="3" name="날짜 개체 틀 2"/>
          <p:cNvSpPr>
            <a:spLocks noGrp="1"/>
          </p:cNvSpPr>
          <p:nvPr>
            <p:ph type="dt" sz="quarter" idx="1"/>
          </p:nvPr>
        </p:nvSpPr>
        <p:spPr>
          <a:xfrm>
            <a:off x="5622285" y="0"/>
            <a:ext cx="4302136" cy="339515"/>
          </a:xfrm>
          <a:prstGeom prst="rect">
            <a:avLst/>
          </a:prstGeom>
        </p:spPr>
        <p:txBody>
          <a:bodyPr vert="horz" lIns="88203" tIns="44102" rIns="88203" bIns="44102" rtlCol="0"/>
          <a:lstStyle>
            <a:lvl1pPr algn="r">
              <a:defRPr sz="1200"/>
            </a:lvl1pPr>
          </a:lstStyle>
          <a:p>
            <a:fld id="{9681A0AE-D235-4586-800B-DB08096D6CBD}" type="datetimeFigureOut">
              <a:rPr lang="ko-KR" altLang="en-US" smtClean="0"/>
              <a:t>2023-06-26</a:t>
            </a:fld>
            <a:endParaRPr lang="ko-KR" altLang="en-US"/>
          </a:p>
        </p:txBody>
      </p:sp>
      <p:sp>
        <p:nvSpPr>
          <p:cNvPr id="4" name="바닥글 개체 틀 3"/>
          <p:cNvSpPr>
            <a:spLocks noGrp="1"/>
          </p:cNvSpPr>
          <p:nvPr>
            <p:ph type="ftr" sz="quarter" idx="2"/>
          </p:nvPr>
        </p:nvSpPr>
        <p:spPr>
          <a:xfrm>
            <a:off x="2" y="6457106"/>
            <a:ext cx="4302136" cy="339515"/>
          </a:xfrm>
          <a:prstGeom prst="rect">
            <a:avLst/>
          </a:prstGeom>
        </p:spPr>
        <p:txBody>
          <a:bodyPr vert="horz" lIns="88203" tIns="44102" rIns="88203" bIns="44102"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5622285" y="6457106"/>
            <a:ext cx="4302136" cy="339515"/>
          </a:xfrm>
          <a:prstGeom prst="rect">
            <a:avLst/>
          </a:prstGeom>
        </p:spPr>
        <p:txBody>
          <a:bodyPr vert="horz" lIns="88203" tIns="44102" rIns="88203" bIns="44102" rtlCol="0" anchor="b"/>
          <a:lstStyle>
            <a:lvl1pPr algn="r">
              <a:defRPr sz="1200"/>
            </a:lvl1pPr>
          </a:lstStyle>
          <a:p>
            <a:fld id="{72E686B8-1356-4842-B2C7-A33B06C78D8B}" type="slidenum">
              <a:rPr lang="ko-KR" altLang="en-US" smtClean="0"/>
              <a:t>‹#›</a:t>
            </a:fld>
            <a:endParaRPr lang="ko-KR" altLang="en-US"/>
          </a:p>
        </p:txBody>
      </p:sp>
    </p:spTree>
    <p:extLst>
      <p:ext uri="{BB962C8B-B14F-4D97-AF65-F5344CB8AC3E}">
        <p14:creationId xmlns:p14="http://schemas.microsoft.com/office/powerpoint/2010/main" val="3932894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3" y="0"/>
            <a:ext cx="4301543" cy="339884"/>
          </a:xfrm>
          <a:prstGeom prst="rect">
            <a:avLst/>
          </a:prstGeom>
        </p:spPr>
        <p:txBody>
          <a:bodyPr vert="horz" lIns="95559" tIns="47780" rIns="95559" bIns="47780" rtlCol="0"/>
          <a:lstStyle>
            <a:lvl1pPr algn="l">
              <a:defRPr sz="1300"/>
            </a:lvl1pPr>
          </a:lstStyle>
          <a:p>
            <a:endParaRPr lang="ko-KR" altLang="en-US"/>
          </a:p>
        </p:txBody>
      </p:sp>
      <p:sp>
        <p:nvSpPr>
          <p:cNvPr id="3" name="날짜 개체 틀 2"/>
          <p:cNvSpPr>
            <a:spLocks noGrp="1"/>
          </p:cNvSpPr>
          <p:nvPr>
            <p:ph type="dt" idx="1"/>
          </p:nvPr>
        </p:nvSpPr>
        <p:spPr>
          <a:xfrm>
            <a:off x="5622800" y="0"/>
            <a:ext cx="4301543" cy="339884"/>
          </a:xfrm>
          <a:prstGeom prst="rect">
            <a:avLst/>
          </a:prstGeom>
        </p:spPr>
        <p:txBody>
          <a:bodyPr vert="horz" lIns="95559" tIns="47780" rIns="95559" bIns="47780" rtlCol="0"/>
          <a:lstStyle>
            <a:lvl1pPr algn="r">
              <a:defRPr sz="1300"/>
            </a:lvl1pPr>
          </a:lstStyle>
          <a:p>
            <a:fld id="{D5D8B169-09AD-4F78-9B79-3DA53DB6446F}" type="datetimeFigureOut">
              <a:rPr lang="ko-KR" altLang="en-US" smtClean="0"/>
              <a:t>2023-06-26</a:t>
            </a:fld>
            <a:endParaRPr lang="ko-KR" altLang="en-US"/>
          </a:p>
        </p:txBody>
      </p:sp>
      <p:sp>
        <p:nvSpPr>
          <p:cNvPr id="4" name="슬라이드 이미지 개체 틀 3"/>
          <p:cNvSpPr>
            <a:spLocks noGrp="1" noRot="1" noChangeAspect="1"/>
          </p:cNvSpPr>
          <p:nvPr>
            <p:ph type="sldImg" idx="2"/>
          </p:nvPr>
        </p:nvSpPr>
        <p:spPr>
          <a:xfrm>
            <a:off x="3263900" y="511175"/>
            <a:ext cx="3398838" cy="2547938"/>
          </a:xfrm>
          <a:prstGeom prst="rect">
            <a:avLst/>
          </a:prstGeom>
          <a:noFill/>
          <a:ln w="12700">
            <a:solidFill>
              <a:prstClr val="black"/>
            </a:solidFill>
          </a:ln>
        </p:spPr>
        <p:txBody>
          <a:bodyPr vert="horz" lIns="95559" tIns="47780" rIns="95559" bIns="47780" rtlCol="0" anchor="ctr"/>
          <a:lstStyle/>
          <a:p>
            <a:endParaRPr lang="ko-KR" altLang="en-US"/>
          </a:p>
        </p:txBody>
      </p:sp>
      <p:sp>
        <p:nvSpPr>
          <p:cNvPr id="5" name="슬라이드 노트 개체 틀 4"/>
          <p:cNvSpPr>
            <a:spLocks noGrp="1"/>
          </p:cNvSpPr>
          <p:nvPr>
            <p:ph type="body" sz="quarter" idx="3"/>
          </p:nvPr>
        </p:nvSpPr>
        <p:spPr>
          <a:xfrm>
            <a:off x="992664" y="3228895"/>
            <a:ext cx="7941310" cy="3058954"/>
          </a:xfrm>
          <a:prstGeom prst="rect">
            <a:avLst/>
          </a:prstGeom>
        </p:spPr>
        <p:txBody>
          <a:bodyPr vert="horz" lIns="95559" tIns="47780" rIns="95559" bIns="47780"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3" y="6456613"/>
            <a:ext cx="4301543" cy="339884"/>
          </a:xfrm>
          <a:prstGeom prst="rect">
            <a:avLst/>
          </a:prstGeom>
        </p:spPr>
        <p:txBody>
          <a:bodyPr vert="horz" lIns="95559" tIns="47780" rIns="95559" bIns="47780" rtlCol="0" anchor="b"/>
          <a:lstStyle>
            <a:lvl1pPr algn="l">
              <a:defRPr sz="1300"/>
            </a:lvl1pPr>
          </a:lstStyle>
          <a:p>
            <a:endParaRPr lang="ko-KR" altLang="en-US"/>
          </a:p>
        </p:txBody>
      </p:sp>
      <p:sp>
        <p:nvSpPr>
          <p:cNvPr id="7" name="슬라이드 번호 개체 틀 6"/>
          <p:cNvSpPr>
            <a:spLocks noGrp="1"/>
          </p:cNvSpPr>
          <p:nvPr>
            <p:ph type="sldNum" sz="quarter" idx="5"/>
          </p:nvPr>
        </p:nvSpPr>
        <p:spPr>
          <a:xfrm>
            <a:off x="5622800" y="6456613"/>
            <a:ext cx="4301543" cy="339884"/>
          </a:xfrm>
          <a:prstGeom prst="rect">
            <a:avLst/>
          </a:prstGeom>
        </p:spPr>
        <p:txBody>
          <a:bodyPr vert="horz" lIns="95559" tIns="47780" rIns="95559" bIns="47780" rtlCol="0" anchor="b"/>
          <a:lstStyle>
            <a:lvl1pPr algn="r">
              <a:defRPr sz="1300"/>
            </a:lvl1pPr>
          </a:lstStyle>
          <a:p>
            <a:fld id="{F3620ED1-B248-440A-8481-ABC22B958941}" type="slidenum">
              <a:rPr lang="ko-KR" altLang="en-US" smtClean="0"/>
              <a:t>‹#›</a:t>
            </a:fld>
            <a:endParaRPr lang="ko-KR" altLang="en-US"/>
          </a:p>
        </p:txBody>
      </p:sp>
    </p:spTree>
    <p:extLst>
      <p:ext uri="{BB962C8B-B14F-4D97-AF65-F5344CB8AC3E}">
        <p14:creationId xmlns:p14="http://schemas.microsoft.com/office/powerpoint/2010/main" val="212585177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a:t>
            </a:fld>
            <a:endParaRPr lang="ko-KR" altLang="en-US"/>
          </a:p>
        </p:txBody>
      </p:sp>
    </p:spTree>
    <p:extLst>
      <p:ext uri="{BB962C8B-B14F-4D97-AF65-F5344CB8AC3E}">
        <p14:creationId xmlns:p14="http://schemas.microsoft.com/office/powerpoint/2010/main" val="987049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10</a:t>
            </a:fld>
            <a:endParaRPr lang="ko-KR" altLang="en-US"/>
          </a:p>
        </p:txBody>
      </p:sp>
    </p:spTree>
    <p:extLst>
      <p:ext uri="{BB962C8B-B14F-4D97-AF65-F5344CB8AC3E}">
        <p14:creationId xmlns:p14="http://schemas.microsoft.com/office/powerpoint/2010/main" val="3398875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11</a:t>
            </a:fld>
            <a:endParaRPr lang="ko-KR" altLang="en-US"/>
          </a:p>
        </p:txBody>
      </p:sp>
    </p:spTree>
    <p:extLst>
      <p:ext uri="{BB962C8B-B14F-4D97-AF65-F5344CB8AC3E}">
        <p14:creationId xmlns:p14="http://schemas.microsoft.com/office/powerpoint/2010/main" val="2325207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12</a:t>
            </a:fld>
            <a:endParaRPr lang="ko-KR" altLang="en-US"/>
          </a:p>
        </p:txBody>
      </p:sp>
    </p:spTree>
    <p:extLst>
      <p:ext uri="{BB962C8B-B14F-4D97-AF65-F5344CB8AC3E}">
        <p14:creationId xmlns:p14="http://schemas.microsoft.com/office/powerpoint/2010/main" val="3161293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13</a:t>
            </a:fld>
            <a:endParaRPr lang="ko-KR" altLang="en-US"/>
          </a:p>
        </p:txBody>
      </p:sp>
    </p:spTree>
    <p:extLst>
      <p:ext uri="{BB962C8B-B14F-4D97-AF65-F5344CB8AC3E}">
        <p14:creationId xmlns:p14="http://schemas.microsoft.com/office/powerpoint/2010/main" val="87858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14</a:t>
            </a:fld>
            <a:endParaRPr lang="ko-KR" altLang="en-US"/>
          </a:p>
        </p:txBody>
      </p:sp>
    </p:spTree>
    <p:extLst>
      <p:ext uri="{BB962C8B-B14F-4D97-AF65-F5344CB8AC3E}">
        <p14:creationId xmlns:p14="http://schemas.microsoft.com/office/powerpoint/2010/main" val="1694442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15</a:t>
            </a:fld>
            <a:endParaRPr lang="ko-KR" altLang="en-US"/>
          </a:p>
        </p:txBody>
      </p:sp>
    </p:spTree>
    <p:extLst>
      <p:ext uri="{BB962C8B-B14F-4D97-AF65-F5344CB8AC3E}">
        <p14:creationId xmlns:p14="http://schemas.microsoft.com/office/powerpoint/2010/main" val="171102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16</a:t>
            </a:fld>
            <a:endParaRPr lang="ko-KR" altLang="en-US"/>
          </a:p>
        </p:txBody>
      </p:sp>
    </p:spTree>
    <p:extLst>
      <p:ext uri="{BB962C8B-B14F-4D97-AF65-F5344CB8AC3E}">
        <p14:creationId xmlns:p14="http://schemas.microsoft.com/office/powerpoint/2010/main" val="3087291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17</a:t>
            </a:fld>
            <a:endParaRPr lang="ko-KR" altLang="en-US"/>
          </a:p>
        </p:txBody>
      </p:sp>
    </p:spTree>
    <p:extLst>
      <p:ext uri="{BB962C8B-B14F-4D97-AF65-F5344CB8AC3E}">
        <p14:creationId xmlns:p14="http://schemas.microsoft.com/office/powerpoint/2010/main" val="8594941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18</a:t>
            </a:fld>
            <a:endParaRPr lang="ko-KR" altLang="en-US"/>
          </a:p>
        </p:txBody>
      </p:sp>
    </p:spTree>
    <p:extLst>
      <p:ext uri="{BB962C8B-B14F-4D97-AF65-F5344CB8AC3E}">
        <p14:creationId xmlns:p14="http://schemas.microsoft.com/office/powerpoint/2010/main" val="1583477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19</a:t>
            </a:fld>
            <a:endParaRPr lang="ko-KR" altLang="en-US"/>
          </a:p>
        </p:txBody>
      </p:sp>
    </p:spTree>
    <p:extLst>
      <p:ext uri="{BB962C8B-B14F-4D97-AF65-F5344CB8AC3E}">
        <p14:creationId xmlns:p14="http://schemas.microsoft.com/office/powerpoint/2010/main" val="3116632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2</a:t>
            </a:fld>
            <a:endParaRPr lang="ko-KR" altLang="en-US"/>
          </a:p>
        </p:txBody>
      </p:sp>
    </p:spTree>
    <p:extLst>
      <p:ext uri="{BB962C8B-B14F-4D97-AF65-F5344CB8AC3E}">
        <p14:creationId xmlns:p14="http://schemas.microsoft.com/office/powerpoint/2010/main" val="2208995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20</a:t>
            </a:fld>
            <a:endParaRPr lang="ko-KR" altLang="en-US"/>
          </a:p>
        </p:txBody>
      </p:sp>
    </p:spTree>
    <p:extLst>
      <p:ext uri="{BB962C8B-B14F-4D97-AF65-F5344CB8AC3E}">
        <p14:creationId xmlns:p14="http://schemas.microsoft.com/office/powerpoint/2010/main" val="18479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3</a:t>
            </a:fld>
            <a:endParaRPr lang="ko-KR" altLang="en-US"/>
          </a:p>
        </p:txBody>
      </p:sp>
    </p:spTree>
    <p:extLst>
      <p:ext uri="{BB962C8B-B14F-4D97-AF65-F5344CB8AC3E}">
        <p14:creationId xmlns:p14="http://schemas.microsoft.com/office/powerpoint/2010/main" val="1036588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4</a:t>
            </a:fld>
            <a:endParaRPr lang="ko-KR" altLang="en-US"/>
          </a:p>
        </p:txBody>
      </p:sp>
    </p:spTree>
    <p:extLst>
      <p:ext uri="{BB962C8B-B14F-4D97-AF65-F5344CB8AC3E}">
        <p14:creationId xmlns:p14="http://schemas.microsoft.com/office/powerpoint/2010/main" val="3358551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5</a:t>
            </a:fld>
            <a:endParaRPr lang="ko-KR" altLang="en-US"/>
          </a:p>
        </p:txBody>
      </p:sp>
    </p:spTree>
    <p:extLst>
      <p:ext uri="{BB962C8B-B14F-4D97-AF65-F5344CB8AC3E}">
        <p14:creationId xmlns:p14="http://schemas.microsoft.com/office/powerpoint/2010/main" val="3972976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6</a:t>
            </a:fld>
            <a:endParaRPr lang="ko-KR" altLang="en-US"/>
          </a:p>
        </p:txBody>
      </p:sp>
    </p:spTree>
    <p:extLst>
      <p:ext uri="{BB962C8B-B14F-4D97-AF65-F5344CB8AC3E}">
        <p14:creationId xmlns:p14="http://schemas.microsoft.com/office/powerpoint/2010/main" val="170184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7</a:t>
            </a:fld>
            <a:endParaRPr lang="ko-KR" altLang="en-US"/>
          </a:p>
        </p:txBody>
      </p:sp>
    </p:spTree>
    <p:extLst>
      <p:ext uri="{BB962C8B-B14F-4D97-AF65-F5344CB8AC3E}">
        <p14:creationId xmlns:p14="http://schemas.microsoft.com/office/powerpoint/2010/main" val="3564275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8</a:t>
            </a:fld>
            <a:endParaRPr lang="ko-KR" altLang="en-US"/>
          </a:p>
        </p:txBody>
      </p:sp>
    </p:spTree>
    <p:extLst>
      <p:ext uri="{BB962C8B-B14F-4D97-AF65-F5344CB8AC3E}">
        <p14:creationId xmlns:p14="http://schemas.microsoft.com/office/powerpoint/2010/main" val="21025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9</a:t>
            </a:fld>
            <a:endParaRPr lang="ko-KR" altLang="en-US"/>
          </a:p>
        </p:txBody>
      </p:sp>
    </p:spTree>
    <p:extLst>
      <p:ext uri="{BB962C8B-B14F-4D97-AF65-F5344CB8AC3E}">
        <p14:creationId xmlns:p14="http://schemas.microsoft.com/office/powerpoint/2010/main" val="2102592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pic>
        <p:nvPicPr>
          <p:cNvPr id="7" name="그림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980728"/>
          </a:xfrm>
          <a:prstGeom prst="rect">
            <a:avLst/>
          </a:prstGeom>
        </p:spPr>
      </p:pic>
      <p:sp>
        <p:nvSpPr>
          <p:cNvPr id="2" name="제목 1"/>
          <p:cNvSpPr>
            <a:spLocks noGrp="1"/>
          </p:cNvSpPr>
          <p:nvPr>
            <p:ph type="ctrTitle"/>
          </p:nvPr>
        </p:nvSpPr>
        <p:spPr>
          <a:xfrm>
            <a:off x="685800" y="2130425"/>
            <a:ext cx="7772400" cy="1470025"/>
          </a:xfrm>
          <a:prstGeom prst="rect">
            <a:avLst/>
          </a:prstGeo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2023-06-26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a:xfrm>
            <a:off x="6372200" y="6381328"/>
            <a:ext cx="2133600" cy="365125"/>
          </a:xfrm>
        </p:spPr>
        <p:txBody>
          <a:bodyPr/>
          <a:lstStyle/>
          <a:p>
            <a:fld id="{8B08D0BC-27B5-4771-8107-B9935C943F8D}" type="slidenum">
              <a:rPr lang="ko-KR" altLang="en-US" smtClean="0"/>
              <a:pPr/>
              <a:t>‹#›</a:t>
            </a:fld>
            <a:endParaRPr lang="ko-KR" altLang="en-US"/>
          </a:p>
        </p:txBody>
      </p:sp>
      <p:sp>
        <p:nvSpPr>
          <p:cNvPr id="10" name="Line 9"/>
          <p:cNvSpPr>
            <a:spLocks noChangeShapeType="1"/>
          </p:cNvSpPr>
          <p:nvPr userDrawn="1"/>
        </p:nvSpPr>
        <p:spPr bwMode="auto">
          <a:xfrm flipV="1">
            <a:off x="179511" y="6324450"/>
            <a:ext cx="8774083" cy="0"/>
          </a:xfrm>
          <a:prstGeom prst="line">
            <a:avLst/>
          </a:prstGeom>
          <a:noFill/>
          <a:ln w="38100">
            <a:solidFill>
              <a:srgbClr val="6699FF"/>
            </a:solidFill>
            <a:round/>
            <a:headEnd/>
            <a:tailEnd/>
          </a:ln>
          <a:effectLst/>
        </p:spPr>
        <p:txBody>
          <a:bodyPr/>
          <a:lstStyle/>
          <a:p>
            <a:pPr>
              <a:defRPr/>
            </a:pPr>
            <a:endParaRPr lang="ko-KR" altLang="en-US"/>
          </a:p>
        </p:txBody>
      </p:sp>
    </p:spTree>
    <p:extLst>
      <p:ext uri="{BB962C8B-B14F-4D97-AF65-F5344CB8AC3E}">
        <p14:creationId xmlns:p14="http://schemas.microsoft.com/office/powerpoint/2010/main" val="2916689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2023-06-26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3837025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2023-06-26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528910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2023-06-26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
        <p:nvSpPr>
          <p:cNvPr id="7" name="Line 9"/>
          <p:cNvSpPr>
            <a:spLocks noChangeShapeType="1"/>
          </p:cNvSpPr>
          <p:nvPr userDrawn="1"/>
        </p:nvSpPr>
        <p:spPr bwMode="auto">
          <a:xfrm flipV="1">
            <a:off x="179511" y="6453336"/>
            <a:ext cx="8774083" cy="0"/>
          </a:xfrm>
          <a:prstGeom prst="line">
            <a:avLst/>
          </a:prstGeom>
          <a:noFill/>
          <a:ln w="38100">
            <a:solidFill>
              <a:srgbClr val="6699FF"/>
            </a:solidFill>
            <a:round/>
            <a:headEnd/>
            <a:tailEnd/>
          </a:ln>
          <a:effectLst/>
        </p:spPr>
        <p:txBody>
          <a:bodyPr/>
          <a:lstStyle/>
          <a:p>
            <a:pPr>
              <a:defRPr/>
            </a:pPr>
            <a:endParaRPr lang="ko-KR" altLang="en-US"/>
          </a:p>
        </p:txBody>
      </p:sp>
      <p:pic>
        <p:nvPicPr>
          <p:cNvPr id="8" name="Picture 4"/>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4194"/>
          <a:stretch/>
        </p:blipFill>
        <p:spPr bwMode="auto">
          <a:xfrm>
            <a:off x="8593265" y="6549261"/>
            <a:ext cx="371223" cy="277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42348" y="6554372"/>
            <a:ext cx="1562100" cy="280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7945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2023-06-26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784245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451C0B3C-2DC7-415D-B4A2-62074CE08834}" type="datetimeFigureOut">
              <a:rPr lang="ko-KR" altLang="en-US" smtClean="0"/>
              <a:pPr/>
              <a:t>2023-06-26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3508849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fld id="{451C0B3C-2DC7-415D-B4A2-62074CE08834}" type="datetimeFigureOut">
              <a:rPr lang="ko-KR" altLang="en-US" smtClean="0"/>
              <a:pPr/>
              <a:t>2023-06-26</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1101577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fld id="{451C0B3C-2DC7-415D-B4A2-62074CE08834}" type="datetimeFigureOut">
              <a:rPr lang="ko-KR" altLang="en-US" smtClean="0"/>
              <a:pPr/>
              <a:t>2023-06-26</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61049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451C0B3C-2DC7-415D-B4A2-62074CE08834}" type="datetimeFigureOut">
              <a:rPr lang="ko-KR" altLang="en-US" smtClean="0"/>
              <a:pPr/>
              <a:t>2023-06-26</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1233874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451C0B3C-2DC7-415D-B4A2-62074CE08834}" type="datetimeFigureOut">
              <a:rPr lang="ko-KR" altLang="en-US" smtClean="0"/>
              <a:pPr/>
              <a:t>2023-06-26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3824908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451C0B3C-2DC7-415D-B4A2-62074CE08834}" type="datetimeFigureOut">
              <a:rPr lang="ko-KR" altLang="en-US" smtClean="0"/>
              <a:pPr/>
              <a:t>2023-06-26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611861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4" name="날짜 개체 틀 3"/>
          <p:cNvSpPr>
            <a:spLocks noGrp="1"/>
          </p:cNvSpPr>
          <p:nvPr>
            <p:ph type="dt" sz="half" idx="2"/>
          </p:nvPr>
        </p:nvSpPr>
        <p:spPr>
          <a:xfrm>
            <a:off x="457200" y="64482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C0B3C-2DC7-415D-B4A2-62074CE08834}" type="datetimeFigureOut">
              <a:rPr lang="ko-KR" altLang="en-US" smtClean="0"/>
              <a:pPr/>
              <a:t>2023-06-26</a:t>
            </a:fld>
            <a:endParaRPr lang="ko-KR" altLang="en-US" dirty="0"/>
          </a:p>
        </p:txBody>
      </p:sp>
      <p:sp>
        <p:nvSpPr>
          <p:cNvPr id="5" name="바닥글 개체 틀 4"/>
          <p:cNvSpPr>
            <a:spLocks noGrp="1"/>
          </p:cNvSpPr>
          <p:nvPr>
            <p:ph type="ftr" sz="quarter" idx="3"/>
          </p:nvPr>
        </p:nvSpPr>
        <p:spPr>
          <a:xfrm>
            <a:off x="3124200" y="64482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dirty="0"/>
          </a:p>
        </p:txBody>
      </p:sp>
      <p:sp>
        <p:nvSpPr>
          <p:cNvPr id="6" name="슬라이드 번호 개체 틀 5"/>
          <p:cNvSpPr>
            <a:spLocks noGrp="1"/>
          </p:cNvSpPr>
          <p:nvPr>
            <p:ph type="sldNum" sz="quarter" idx="4"/>
          </p:nvPr>
        </p:nvSpPr>
        <p:spPr>
          <a:xfrm>
            <a:off x="6553200" y="64482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8D0BC-27B5-4771-8107-B9935C943F8D}" type="slidenum">
              <a:rPr lang="ko-KR" altLang="en-US" smtClean="0"/>
              <a:pPr/>
              <a:t>‹#›</a:t>
            </a:fld>
            <a:endParaRPr lang="ko-KR" altLang="en-US"/>
          </a:p>
        </p:txBody>
      </p:sp>
      <p:sp>
        <p:nvSpPr>
          <p:cNvPr id="9" name="Line 9"/>
          <p:cNvSpPr>
            <a:spLocks noChangeShapeType="1"/>
          </p:cNvSpPr>
          <p:nvPr userDrawn="1"/>
        </p:nvSpPr>
        <p:spPr bwMode="auto">
          <a:xfrm flipV="1">
            <a:off x="179512" y="764704"/>
            <a:ext cx="8708110" cy="0"/>
          </a:xfrm>
          <a:prstGeom prst="line">
            <a:avLst/>
          </a:prstGeom>
          <a:noFill/>
          <a:ln w="38100">
            <a:solidFill>
              <a:srgbClr val="6699FF"/>
            </a:solidFill>
            <a:round/>
            <a:headEnd/>
            <a:tailEnd/>
          </a:ln>
          <a:effectLst/>
        </p:spPr>
        <p:txBody>
          <a:bodyPr/>
          <a:lstStyle/>
          <a:p>
            <a:pPr>
              <a:defRPr/>
            </a:pPr>
            <a:endParaRPr lang="ko-KR" altLang="en-US"/>
          </a:p>
        </p:txBody>
      </p:sp>
      <p:pic>
        <p:nvPicPr>
          <p:cNvPr id="16"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212453" y="57362"/>
            <a:ext cx="625745" cy="587591"/>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4"/>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136480" y="657259"/>
            <a:ext cx="756000" cy="8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505988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8.xml"/><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hyperlink" Target="https://www.itu.int/ifa/t/2022/sg12/exchange/wp2/q19/SanMateo_June2023/"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s://www.itu.int/md/meetingdoc.asp?lang=en&amp;parent=R19-WP6C-C-0070"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827584" y="1412776"/>
            <a:ext cx="7772400" cy="1470025"/>
          </a:xfrm>
          <a:ln>
            <a:noFill/>
          </a:ln>
        </p:spPr>
        <p:txBody>
          <a:bodyPr>
            <a:noAutofit/>
          </a:bodyPr>
          <a:lstStyle/>
          <a:p>
            <a:pPr>
              <a:lnSpc>
                <a:spcPct val="150000"/>
              </a:lnSpc>
            </a:pPr>
            <a:r>
              <a:rPr lang="en-US" altLang="ko-KR" sz="3600" b="1" dirty="0">
                <a:solidFill>
                  <a:srgbClr val="FF0000"/>
                </a:solidFill>
                <a:ea typeface="MD아트체" pitchFamily="18" charset="-127"/>
                <a:cs typeface="한컴바탕" pitchFamily="18" charset="2"/>
              </a:rPr>
              <a:t>ITU-T SG12</a:t>
            </a:r>
            <a:br>
              <a:rPr lang="en-US" altLang="ko-KR" sz="3600" b="1" dirty="0">
                <a:solidFill>
                  <a:srgbClr val="FF0000"/>
                </a:solidFill>
                <a:ea typeface="MD아트체" pitchFamily="18" charset="-127"/>
                <a:cs typeface="한컴바탕" pitchFamily="18" charset="2"/>
              </a:rPr>
            </a:br>
            <a:r>
              <a:rPr lang="en-US" altLang="ko-KR" sz="3600" b="1" dirty="0">
                <a:solidFill>
                  <a:srgbClr val="FF0000"/>
                </a:solidFill>
                <a:ea typeface="MD아트체" pitchFamily="18" charset="-127"/>
                <a:cs typeface="한컴바탕" pitchFamily="18" charset="2"/>
              </a:rPr>
              <a:t>Q19 Interim Meeting</a:t>
            </a:r>
            <a:br>
              <a:rPr lang="en-US" altLang="ko-KR" sz="3600" b="1" dirty="0">
                <a:solidFill>
                  <a:srgbClr val="FF0000"/>
                </a:solidFill>
                <a:ea typeface="MD아트체" pitchFamily="18" charset="-127"/>
                <a:cs typeface="한컴바탕" pitchFamily="18" charset="2"/>
              </a:rPr>
            </a:br>
            <a:r>
              <a:rPr lang="en-GB" altLang="ko-KR" sz="1800" b="1" dirty="0">
                <a:solidFill>
                  <a:schemeClr val="accent6">
                    <a:lumMod val="50000"/>
                  </a:schemeClr>
                </a:solidFill>
                <a:effectLst/>
                <a:latin typeface="Times New Roman" panose="02020603050405020304" pitchFamily="18" charset="0"/>
                <a:ea typeface="SimSun" panose="02010600030101010101" pitchFamily="2" charset="-122"/>
              </a:rPr>
              <a:t>Objective and subjective methods for evaluating perceptual </a:t>
            </a:r>
            <a:r>
              <a:rPr lang="en-GB" altLang="ko-KR" sz="1800" b="1" dirty="0" err="1">
                <a:solidFill>
                  <a:schemeClr val="accent6">
                    <a:lumMod val="50000"/>
                  </a:schemeClr>
                </a:solidFill>
                <a:effectLst/>
                <a:latin typeface="Times New Roman" panose="02020603050405020304" pitchFamily="18" charset="0"/>
                <a:ea typeface="SimSun" panose="02010600030101010101" pitchFamily="2" charset="-122"/>
              </a:rPr>
              <a:t>audiovisual</a:t>
            </a:r>
            <a:r>
              <a:rPr lang="en-GB" altLang="ko-KR" sz="1800" b="1" dirty="0">
                <a:solidFill>
                  <a:schemeClr val="accent6">
                    <a:lumMod val="50000"/>
                  </a:schemeClr>
                </a:solidFill>
                <a:effectLst/>
                <a:latin typeface="Times New Roman" panose="02020603050405020304" pitchFamily="18" charset="0"/>
                <a:ea typeface="SimSun" panose="02010600030101010101" pitchFamily="2" charset="-122"/>
              </a:rPr>
              <a:t> quality in multimedia and television services</a:t>
            </a:r>
            <a:br>
              <a:rPr lang="en-US" altLang="ko-KR" sz="5400" b="1" dirty="0">
                <a:solidFill>
                  <a:srgbClr val="FF0000"/>
                </a:solidFill>
                <a:ea typeface="MD아트체" pitchFamily="18" charset="-127"/>
                <a:cs typeface="한컴바탕" pitchFamily="18" charset="2"/>
              </a:rPr>
            </a:br>
            <a:endParaRPr lang="ko-KR" altLang="en-US" sz="2800" b="1" dirty="0">
              <a:ea typeface="MD아트체" pitchFamily="18" charset="-127"/>
              <a:cs typeface="한컴바탕" pitchFamily="18" charset="2"/>
            </a:endParaRPr>
          </a:p>
        </p:txBody>
      </p:sp>
      <p:sp>
        <p:nvSpPr>
          <p:cNvPr id="3" name="부제목 2"/>
          <p:cNvSpPr>
            <a:spLocks noGrp="1"/>
          </p:cNvSpPr>
          <p:nvPr>
            <p:ph type="subTitle" idx="1"/>
          </p:nvPr>
        </p:nvSpPr>
        <p:spPr>
          <a:xfrm>
            <a:off x="2514660" y="4221088"/>
            <a:ext cx="4398248" cy="792088"/>
          </a:xfrm>
        </p:spPr>
        <p:txBody>
          <a:bodyPr>
            <a:noAutofit/>
          </a:bodyPr>
          <a:lstStyle/>
          <a:p>
            <a:r>
              <a:rPr lang="en-US" altLang="ko-KR" sz="2000" b="1" dirty="0">
                <a:solidFill>
                  <a:schemeClr val="tx1"/>
                </a:solidFill>
                <a:latin typeface="+mj-lt"/>
                <a:ea typeface="MD아트체" pitchFamily="18" charset="-127"/>
                <a:cs typeface="한컴바탕" pitchFamily="18" charset="2"/>
              </a:rPr>
              <a:t>June</a:t>
            </a:r>
            <a:r>
              <a:rPr lang="ko-KR" altLang="en-US" sz="2000" b="1" dirty="0">
                <a:solidFill>
                  <a:schemeClr val="tx1"/>
                </a:solidFill>
                <a:latin typeface="+mj-lt"/>
                <a:ea typeface="MD아트체" pitchFamily="18" charset="-127"/>
                <a:cs typeface="한컴바탕" pitchFamily="18" charset="2"/>
              </a:rPr>
              <a:t> </a:t>
            </a:r>
            <a:r>
              <a:rPr lang="en-US" altLang="ko-KR" sz="2000" b="1" dirty="0">
                <a:solidFill>
                  <a:schemeClr val="tx1"/>
                </a:solidFill>
                <a:latin typeface="+mj-lt"/>
                <a:ea typeface="MD아트체" pitchFamily="18" charset="-127"/>
                <a:cs typeface="한컴바탕" pitchFamily="18" charset="2"/>
              </a:rPr>
              <a:t>26-27, 2023</a:t>
            </a:r>
          </a:p>
          <a:p>
            <a:r>
              <a:rPr lang="en-US" altLang="ko-KR" sz="2000" b="1" dirty="0">
                <a:solidFill>
                  <a:schemeClr val="tx1"/>
                </a:solidFill>
                <a:ea typeface="MD아트체" pitchFamily="18" charset="-127"/>
                <a:cs typeface="한컴바탕" pitchFamily="18" charset="2"/>
              </a:rPr>
              <a:t>Hosted by Sony Interactive Entertainment (SIE)</a:t>
            </a:r>
            <a:br>
              <a:rPr lang="en-US" altLang="ko-KR" sz="2000" b="1" dirty="0">
                <a:solidFill>
                  <a:schemeClr val="tx1"/>
                </a:solidFill>
                <a:ea typeface="MD아트체" pitchFamily="18" charset="-127"/>
                <a:cs typeface="한컴바탕" pitchFamily="18" charset="2"/>
              </a:rPr>
            </a:br>
            <a:r>
              <a:rPr lang="en-US" altLang="ko-KR" sz="2000" b="1" dirty="0">
                <a:solidFill>
                  <a:schemeClr val="tx1"/>
                </a:solidFill>
                <a:ea typeface="MD아트체" pitchFamily="18" charset="-127"/>
                <a:cs typeface="한컴바탕" pitchFamily="18" charset="2"/>
              </a:rPr>
              <a:t>San Mateo, CA, USA</a:t>
            </a:r>
            <a:endParaRPr lang="ko-KR" altLang="en-US" sz="1600" b="1" dirty="0">
              <a:solidFill>
                <a:schemeClr val="tx1"/>
              </a:solidFill>
              <a:ea typeface="MD아트체" pitchFamily="18" charset="-127"/>
              <a:cs typeface="한컴바탕" pitchFamily="18" charset="2"/>
            </a:endParaRPr>
          </a:p>
        </p:txBody>
      </p:sp>
      <p:sp>
        <p:nvSpPr>
          <p:cNvPr id="8" name="RS_Classification_Standard">
            <a:extLst>
              <a:ext uri="{FF2B5EF4-FFF2-40B4-BE49-F238E27FC236}">
                <a16:creationId xmlns:a16="http://schemas.microsoft.com/office/drawing/2014/main" id="{ECAEE606-0C5B-4145-B394-C38A9284D8ED}"/>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1401309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323527" y="980728"/>
            <a:ext cx="8666519" cy="6278642"/>
          </a:xfrm>
          <a:prstGeom prst="rect">
            <a:avLst/>
          </a:prstGeom>
          <a:noFill/>
        </p:spPr>
        <p:txBody>
          <a:bodyPr wrap="square" rtlCol="0">
            <a:spAutoFit/>
          </a:bodyPr>
          <a:lstStyle/>
          <a:p>
            <a:r>
              <a:rPr lang="en-US" altLang="ko-KR" sz="2400" b="1" dirty="0">
                <a:solidFill>
                  <a:srgbClr val="FF0000"/>
                </a:solidFill>
              </a:rPr>
              <a:t>C-81 - The estimation techniques of object-recognition rate in surveillance video of autonomous driving </a:t>
            </a:r>
            <a:br>
              <a:rPr lang="en-US" altLang="ko-KR" sz="2400" b="1" dirty="0">
                <a:solidFill>
                  <a:srgbClr val="FF0000"/>
                </a:solidFill>
              </a:rPr>
            </a:br>
            <a:r>
              <a:rPr lang="en-US" altLang="ko-KR" sz="1400" b="1" dirty="0"/>
              <a:t>Summary:</a:t>
            </a:r>
          </a:p>
          <a:p>
            <a:r>
              <a:rPr lang="en-US" altLang="ko-KR" sz="1400" b="1" dirty="0"/>
              <a:t>This contribution proposes launching a work item for estimation techniques of the object-recognition rate in surveillance video of autonomous driving.</a:t>
            </a:r>
          </a:p>
          <a:p>
            <a:r>
              <a:rPr lang="en-US" altLang="ko-KR" sz="1400" b="1" dirty="0"/>
              <a:t>Although an autonomous driving system is highly required, it is assumed that observers at a monitoring center will assist the autonomous driving until the full autonomous driving system is developed. To do that, the video streamed from an autonomous car needs be have a high object-recognition rate. Therefore, a new technique needs to be developed that can estimate the object-recognition rate. </a:t>
            </a:r>
          </a:p>
          <a:p>
            <a:endParaRPr lang="en-US" altLang="ko-KR" sz="1400" b="1" dirty="0"/>
          </a:p>
          <a:p>
            <a:r>
              <a:rPr lang="en-US" altLang="ko-KR" sz="1400" b="1" dirty="0">
                <a:highlight>
                  <a:srgbClr val="FFFF00"/>
                </a:highlight>
              </a:rPr>
              <a:t>The group reviewed the proposal and agreed that Q19 will start the work item (P.obj-</a:t>
            </a:r>
            <a:r>
              <a:rPr lang="en-US" altLang="ko-KR" sz="1400" b="1" dirty="0" err="1">
                <a:highlight>
                  <a:srgbClr val="FFFF00"/>
                </a:highlight>
              </a:rPr>
              <a:t>recog</a:t>
            </a:r>
            <a:r>
              <a:rPr lang="en-US" altLang="ko-KR" sz="1400" b="1" dirty="0">
                <a:highlight>
                  <a:srgbClr val="FFFF00"/>
                </a:highlight>
              </a:rPr>
              <a:t>). Currently, NTT and ERICSSON committed to contributing to this work item, and more labs and companies are expected to join the project. .</a:t>
            </a:r>
          </a:p>
          <a:p>
            <a:endParaRPr lang="en-US" altLang="ko-KR" sz="1400" b="1" dirty="0">
              <a:highlight>
                <a:srgbClr val="FFFF00"/>
              </a:highlight>
            </a:endParaRPr>
          </a:p>
          <a:p>
            <a:r>
              <a:rPr lang="en-US" altLang="ko-KR" b="1" dirty="0"/>
              <a:t>Editor P.obj-</a:t>
            </a:r>
            <a:r>
              <a:rPr lang="en-US" altLang="ko-KR" b="1" dirty="0" err="1"/>
              <a:t>recog</a:t>
            </a:r>
            <a:r>
              <a:rPr lang="en-US" altLang="ko-KR" b="1" dirty="0"/>
              <a:t>:  	Masanori Koike (NTT)</a:t>
            </a:r>
          </a:p>
          <a:p>
            <a:r>
              <a:rPr lang="en-US" altLang="ko-KR" b="1" dirty="0"/>
              <a:t>			Kazuhisa Yamagishi (NTT)</a:t>
            </a:r>
          </a:p>
          <a:p>
            <a:r>
              <a:rPr lang="en-US" altLang="ko-KR" b="1" dirty="0"/>
              <a:t>			</a:t>
            </a:r>
            <a:r>
              <a:rPr lang="en-US" altLang="ko-KR" b="1" dirty="0" err="1"/>
              <a:t>Noritsugu</a:t>
            </a:r>
            <a:r>
              <a:rPr lang="en-US" altLang="ko-KR" b="1" dirty="0"/>
              <a:t> </a:t>
            </a:r>
            <a:r>
              <a:rPr lang="en-US" altLang="ko-KR" b="1" dirty="0" err="1"/>
              <a:t>Egi</a:t>
            </a:r>
            <a:r>
              <a:rPr lang="en-US" altLang="ko-KR" b="1" dirty="0"/>
              <a:t> (NTT)</a:t>
            </a:r>
          </a:p>
          <a:p>
            <a:endParaRPr lang="en-US" altLang="ko-KR" b="1" dirty="0"/>
          </a:p>
          <a:p>
            <a:r>
              <a:rPr lang="en-US" altLang="ko-KR" b="1" dirty="0"/>
              <a:t>Companies/Labs: NTT, ERICSSON</a:t>
            </a:r>
          </a:p>
          <a:p>
            <a:endParaRPr lang="en-US" altLang="ko-KR" sz="2400" b="1" dirty="0">
              <a:highlight>
                <a:srgbClr val="FFFF00"/>
              </a:highlight>
            </a:endParaRPr>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id="{5D4D392F-C112-458B-826B-04472B11CB26}"/>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2655090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308516" y="980728"/>
            <a:ext cx="8666519" cy="2000548"/>
          </a:xfrm>
          <a:prstGeom prst="rect">
            <a:avLst/>
          </a:prstGeom>
          <a:noFill/>
        </p:spPr>
        <p:txBody>
          <a:bodyPr wrap="square" rtlCol="0">
            <a:spAutoFit/>
          </a:bodyPr>
          <a:lstStyle/>
          <a:p>
            <a:r>
              <a:rPr lang="en-US" altLang="ko-KR" sz="2800" b="1" dirty="0">
                <a:solidFill>
                  <a:srgbClr val="FF0000"/>
                </a:solidFill>
              </a:rPr>
              <a:t>Work Items of Q19</a:t>
            </a:r>
          </a:p>
          <a:p>
            <a:endParaRPr lang="en-US" altLang="ko-KR" sz="2400" b="1" dirty="0">
              <a:highlight>
                <a:srgbClr val="FFFF00"/>
              </a:highlight>
            </a:endParaRPr>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id="{5D4D392F-C112-458B-826B-04472B11CB26}"/>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pic>
        <p:nvPicPr>
          <p:cNvPr id="7" name="그림 6">
            <a:extLst>
              <a:ext uri="{FF2B5EF4-FFF2-40B4-BE49-F238E27FC236}">
                <a16:creationId xmlns:a16="http://schemas.microsoft.com/office/drawing/2014/main" id="{C1FDFDDA-172A-49CB-8655-F74F5D59E37D}"/>
              </a:ext>
            </a:extLst>
          </p:cNvPr>
          <p:cNvPicPr>
            <a:picLocks noChangeAspect="1"/>
          </p:cNvPicPr>
          <p:nvPr/>
        </p:nvPicPr>
        <p:blipFill>
          <a:blip r:embed="rId4"/>
          <a:stretch>
            <a:fillRect/>
          </a:stretch>
        </p:blipFill>
        <p:spPr>
          <a:xfrm>
            <a:off x="0" y="2529921"/>
            <a:ext cx="9144000" cy="3124495"/>
          </a:xfrm>
          <a:prstGeom prst="rect">
            <a:avLst/>
          </a:prstGeom>
        </p:spPr>
      </p:pic>
    </p:spTree>
    <p:custDataLst>
      <p:tags r:id="rId1"/>
    </p:custDataLst>
    <p:extLst>
      <p:ext uri="{BB962C8B-B14F-4D97-AF65-F5344CB8AC3E}">
        <p14:creationId xmlns:p14="http://schemas.microsoft.com/office/powerpoint/2010/main" val="665024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308516" y="980728"/>
            <a:ext cx="8666519" cy="2000548"/>
          </a:xfrm>
          <a:prstGeom prst="rect">
            <a:avLst/>
          </a:prstGeom>
          <a:noFill/>
        </p:spPr>
        <p:txBody>
          <a:bodyPr wrap="square" rtlCol="0">
            <a:spAutoFit/>
          </a:bodyPr>
          <a:lstStyle/>
          <a:p>
            <a:r>
              <a:rPr lang="en-US" altLang="ko-KR" sz="2800" b="1" dirty="0">
                <a:solidFill>
                  <a:srgbClr val="FF0000"/>
                </a:solidFill>
              </a:rPr>
              <a:t>Q19 Interim Meeting (June 26-27, 2023)</a:t>
            </a:r>
          </a:p>
          <a:p>
            <a:endParaRPr lang="en-US" altLang="ko-KR" sz="2400" b="1" dirty="0">
              <a:highlight>
                <a:srgbClr val="FFFF00"/>
              </a:highlight>
            </a:endParaRPr>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id="{5D4D392F-C112-458B-826B-04472B11CB26}"/>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pic>
        <p:nvPicPr>
          <p:cNvPr id="3" name="그림 2">
            <a:extLst>
              <a:ext uri="{FF2B5EF4-FFF2-40B4-BE49-F238E27FC236}">
                <a16:creationId xmlns:a16="http://schemas.microsoft.com/office/drawing/2014/main" id="{4DDB07FE-15EA-455B-B389-90C277F4329E}"/>
              </a:ext>
            </a:extLst>
          </p:cNvPr>
          <p:cNvPicPr>
            <a:picLocks noChangeAspect="1"/>
          </p:cNvPicPr>
          <p:nvPr/>
        </p:nvPicPr>
        <p:blipFill>
          <a:blip r:embed="rId4"/>
          <a:stretch>
            <a:fillRect/>
          </a:stretch>
        </p:blipFill>
        <p:spPr>
          <a:xfrm>
            <a:off x="308286" y="1662261"/>
            <a:ext cx="8527198" cy="4215011"/>
          </a:xfrm>
          <a:prstGeom prst="rect">
            <a:avLst/>
          </a:prstGeom>
        </p:spPr>
      </p:pic>
    </p:spTree>
    <p:custDataLst>
      <p:tags r:id="rId1"/>
    </p:custDataLst>
    <p:extLst>
      <p:ext uri="{BB962C8B-B14F-4D97-AF65-F5344CB8AC3E}">
        <p14:creationId xmlns:p14="http://schemas.microsoft.com/office/powerpoint/2010/main" val="2645769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1691680" y="2420888"/>
            <a:ext cx="6336704" cy="2431435"/>
          </a:xfrm>
          <a:prstGeom prst="rect">
            <a:avLst/>
          </a:prstGeom>
          <a:noFill/>
        </p:spPr>
        <p:txBody>
          <a:bodyPr wrap="square" rtlCol="0">
            <a:spAutoFit/>
          </a:bodyPr>
          <a:lstStyle/>
          <a:p>
            <a:r>
              <a:rPr lang="en-US" altLang="ko-KR" sz="4400" b="1" dirty="0">
                <a:solidFill>
                  <a:srgbClr val="FF0000"/>
                </a:solidFill>
              </a:rPr>
              <a:t>Work item P.obj-</a:t>
            </a:r>
            <a:r>
              <a:rPr lang="en-US" altLang="ko-KR" sz="4400" b="1" dirty="0" err="1">
                <a:solidFill>
                  <a:srgbClr val="FF0000"/>
                </a:solidFill>
              </a:rPr>
              <a:t>recog</a:t>
            </a:r>
            <a:endParaRPr lang="en-US" altLang="ko-KR" sz="4400" b="1" dirty="0">
              <a:solidFill>
                <a:srgbClr val="FF0000"/>
              </a:solidFill>
            </a:endParaRPr>
          </a:p>
          <a:p>
            <a:r>
              <a:rPr lang="en-US" altLang="ko-KR" sz="1200" b="1" dirty="0"/>
              <a:t>		</a:t>
            </a:r>
            <a:endParaRPr lang="en-US" altLang="ko-KR" sz="2400" b="1" dirty="0"/>
          </a:p>
          <a:p>
            <a:endParaRPr lang="en-US" altLang="ko-KR" sz="2400" b="1" dirty="0"/>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id="{D646CA09-57D4-4F87-8A03-B54AF0E8D0B3}"/>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1929294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38740" y="980728"/>
            <a:ext cx="8666519" cy="3908762"/>
          </a:xfrm>
          <a:prstGeom prst="rect">
            <a:avLst/>
          </a:prstGeom>
          <a:noFill/>
        </p:spPr>
        <p:txBody>
          <a:bodyPr wrap="square" rtlCol="0">
            <a:spAutoFit/>
          </a:bodyPr>
          <a:lstStyle/>
          <a:p>
            <a:r>
              <a:rPr lang="en-US" altLang="ko-KR" sz="3200" b="1" dirty="0"/>
              <a:t>“P.obj-</a:t>
            </a:r>
            <a:r>
              <a:rPr lang="en-US" altLang="ko-KR" sz="3200" b="1" dirty="0" err="1"/>
              <a:t>recog</a:t>
            </a:r>
            <a:r>
              <a:rPr lang="en-US" altLang="ko-KR" sz="3200" b="1" dirty="0"/>
              <a:t>” Input Documents</a:t>
            </a:r>
          </a:p>
          <a:p>
            <a:pPr marL="342900" indent="-342900">
              <a:buFont typeface="Arial" panose="020B0604020202020204" pitchFamily="34" charset="0"/>
              <a:buChar char="•"/>
            </a:pPr>
            <a:r>
              <a:rPr lang="en-GB" altLang="ko-KR" sz="2400" dirty="0">
                <a:effectLst/>
                <a:ea typeface="Yu Mincho" panose="02020400000000000000" pitchFamily="18" charset="-128"/>
              </a:rPr>
              <a:t>Draft Terms of Reference (</a:t>
            </a:r>
            <a:r>
              <a:rPr lang="en-GB" altLang="ko-KR" sz="2400" dirty="0" err="1">
                <a:effectLst/>
                <a:ea typeface="Yu Mincho" panose="02020400000000000000" pitchFamily="18" charset="-128"/>
              </a:rPr>
              <a:t>ToR</a:t>
            </a:r>
            <a:r>
              <a:rPr lang="en-GB" altLang="ko-KR" sz="2400" dirty="0">
                <a:effectLst/>
                <a:ea typeface="Yu Mincho" panose="02020400000000000000" pitchFamily="18" charset="-128"/>
              </a:rPr>
              <a:t>) P.obj-</a:t>
            </a:r>
            <a:r>
              <a:rPr lang="en-GB" altLang="ko-KR" sz="2400" dirty="0" err="1">
                <a:effectLst/>
                <a:ea typeface="Yu Mincho" panose="02020400000000000000" pitchFamily="18" charset="-128"/>
              </a:rPr>
              <a:t>recog</a:t>
            </a:r>
            <a:endParaRPr lang="en-US" altLang="ko-KR" sz="2400" b="1" dirty="0">
              <a:effectLst/>
              <a:ea typeface="Yu Mincho" panose="02020400000000000000" pitchFamily="18" charset="-128"/>
            </a:endParaRPr>
          </a:p>
          <a:p>
            <a:pPr marL="342900" indent="-342900">
              <a:buFont typeface="Arial" panose="020B0604020202020204" pitchFamily="34" charset="0"/>
              <a:buChar char="•"/>
            </a:pPr>
            <a:r>
              <a:rPr lang="en-GB" altLang="ko-KR" sz="2400" dirty="0">
                <a:effectLst/>
                <a:ea typeface="SimSun" panose="02010600030101010101" pitchFamily="2" charset="-122"/>
              </a:rPr>
              <a:t>Draft Test plan of P.obj-</a:t>
            </a:r>
            <a:r>
              <a:rPr lang="en-GB" altLang="ko-KR" sz="2400" dirty="0" err="1">
                <a:effectLst/>
                <a:ea typeface="SimSun" panose="02010600030101010101" pitchFamily="2" charset="-122"/>
              </a:rPr>
              <a:t>recog</a:t>
            </a:r>
            <a:endParaRPr lang="en-GB" altLang="ko-KR" sz="2400" dirty="0">
              <a:effectLst/>
              <a:ea typeface="SimSun" panose="02010600030101010101" pitchFamily="2" charset="-122"/>
            </a:endParaRPr>
          </a:p>
          <a:p>
            <a:pPr marL="342900" indent="-342900">
              <a:buFont typeface="Arial" panose="020B0604020202020204" pitchFamily="34" charset="0"/>
              <a:buChar char="•"/>
            </a:pPr>
            <a:endParaRPr lang="en-GB" altLang="ko-KR" sz="2400" b="1" dirty="0">
              <a:highlight>
                <a:srgbClr val="FFFF00"/>
              </a:highlight>
              <a:ea typeface="SimSun" panose="02010600030101010101" pitchFamily="2" charset="-122"/>
            </a:endParaRPr>
          </a:p>
          <a:p>
            <a:pPr marL="342900" indent="-342900">
              <a:buFont typeface="Arial" panose="020B0604020202020204" pitchFamily="34" charset="0"/>
              <a:buChar char="•"/>
            </a:pPr>
            <a:endParaRPr lang="en-GB" altLang="ko-KR" sz="2400" b="1" dirty="0">
              <a:highlight>
                <a:srgbClr val="FFFF00"/>
              </a:highlight>
              <a:ea typeface="SimSun" panose="02010600030101010101" pitchFamily="2" charset="-122"/>
            </a:endParaRPr>
          </a:p>
          <a:p>
            <a:pPr marL="342900" indent="-342900">
              <a:buFont typeface="Arial" panose="020B0604020202020204" pitchFamily="34" charset="0"/>
              <a:buChar char="•"/>
            </a:pPr>
            <a:r>
              <a:rPr lang="en-US" altLang="ko-KR" sz="2400" b="0" i="0" u="none" strike="noStrike" dirty="0">
                <a:solidFill>
                  <a:srgbClr val="008FF8"/>
                </a:solidFill>
                <a:effectLst/>
                <a:latin typeface="Noto Sans KR"/>
                <a:hlinkClick r:id="rId4"/>
              </a:rPr>
              <a:t>https://www.itu.int/ifa/t/2022/sg12/exchange/wp2/q19/SanMateo_June2023/</a:t>
            </a:r>
            <a:endParaRPr lang="en-US" altLang="ko-KR" sz="2400" b="1" dirty="0">
              <a:highlight>
                <a:srgbClr val="FFFF00"/>
              </a:highlight>
            </a:endParaRPr>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id="{5D4D392F-C112-458B-826B-04472B11CB26}"/>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1679092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1691680" y="2420888"/>
            <a:ext cx="6336704" cy="2431435"/>
          </a:xfrm>
          <a:prstGeom prst="rect">
            <a:avLst/>
          </a:prstGeom>
          <a:noFill/>
        </p:spPr>
        <p:txBody>
          <a:bodyPr wrap="square" rtlCol="0">
            <a:spAutoFit/>
          </a:bodyPr>
          <a:lstStyle/>
          <a:p>
            <a:r>
              <a:rPr lang="en-US" altLang="ko-KR" sz="4400" b="1" dirty="0">
                <a:solidFill>
                  <a:srgbClr val="FF0000"/>
                </a:solidFill>
              </a:rPr>
              <a:t>Revision of P.910</a:t>
            </a:r>
          </a:p>
          <a:p>
            <a:r>
              <a:rPr lang="en-US" altLang="ko-KR" sz="1200" b="1" dirty="0"/>
              <a:t>		</a:t>
            </a:r>
            <a:endParaRPr lang="en-US" altLang="ko-KR" sz="2400" b="1" dirty="0"/>
          </a:p>
          <a:p>
            <a:endParaRPr lang="en-US" altLang="ko-KR" sz="2400" b="1" dirty="0"/>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id="{D646CA09-57D4-4F87-8A03-B54AF0E8D0B3}"/>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50699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35496" y="908720"/>
            <a:ext cx="4536504" cy="7294305"/>
          </a:xfrm>
          <a:prstGeom prst="rect">
            <a:avLst/>
          </a:prstGeom>
          <a:noFill/>
        </p:spPr>
        <p:txBody>
          <a:bodyPr wrap="square" rtlCol="0">
            <a:spAutoFit/>
          </a:bodyPr>
          <a:lstStyle/>
          <a:p>
            <a:r>
              <a:rPr lang="en-US" altLang="ko-KR" sz="2400" b="1" dirty="0">
                <a:solidFill>
                  <a:srgbClr val="FF0000"/>
                </a:solidFill>
              </a:rPr>
              <a:t>ITU-T P.910</a:t>
            </a:r>
          </a:p>
          <a:p>
            <a:r>
              <a:rPr lang="en-US" altLang="ko-KR" sz="1200" b="1" dirty="0">
                <a:highlight>
                  <a:srgbClr val="FFFF00"/>
                </a:highlight>
              </a:rPr>
              <a:t>1	Scope		</a:t>
            </a:r>
          </a:p>
          <a:p>
            <a:r>
              <a:rPr lang="en-US" altLang="ko-KR" sz="1200" b="1" dirty="0">
                <a:highlight>
                  <a:srgbClr val="FFFF00"/>
                </a:highlight>
              </a:rPr>
              <a:t>2	References		</a:t>
            </a:r>
          </a:p>
          <a:p>
            <a:r>
              <a:rPr lang="en-US" altLang="ko-KR" sz="1200" b="1" dirty="0">
                <a:highlight>
                  <a:srgbClr val="FFFF00"/>
                </a:highlight>
              </a:rPr>
              <a:t>3	Definitions</a:t>
            </a:r>
            <a:r>
              <a:rPr lang="en-US" altLang="ko-KR" sz="1200" b="1" dirty="0"/>
              <a:t>		</a:t>
            </a:r>
          </a:p>
          <a:p>
            <a:pPr lvl="1"/>
            <a:r>
              <a:rPr lang="en-US" altLang="ko-KR" sz="1200" b="1" dirty="0"/>
              <a:t>3.1	Terms defined elsewhere		</a:t>
            </a:r>
          </a:p>
          <a:p>
            <a:pPr lvl="1"/>
            <a:r>
              <a:rPr lang="en-US" altLang="ko-KR" sz="1200" b="1" dirty="0"/>
              <a:t>3.2	Terms defined in this Recommendation	</a:t>
            </a:r>
          </a:p>
          <a:p>
            <a:r>
              <a:rPr lang="en-US" altLang="ko-KR" sz="1200" b="1" dirty="0">
                <a:highlight>
                  <a:srgbClr val="FFFF00"/>
                </a:highlight>
              </a:rPr>
              <a:t>4	Abbreviations and acronyms	</a:t>
            </a:r>
          </a:p>
          <a:p>
            <a:r>
              <a:rPr lang="en-US" altLang="ko-KR" sz="1200" b="1" dirty="0">
                <a:highlight>
                  <a:srgbClr val="FFFF00"/>
                </a:highlight>
              </a:rPr>
              <a:t>5	Conventions		</a:t>
            </a:r>
          </a:p>
          <a:p>
            <a:r>
              <a:rPr lang="en-US" altLang="ko-KR" sz="1200" b="1" dirty="0">
                <a:highlight>
                  <a:srgbClr val="FFFF00"/>
                </a:highlight>
              </a:rPr>
              <a:t>6	Source signal	</a:t>
            </a:r>
            <a:r>
              <a:rPr lang="en-US" altLang="ko-KR" sz="1200" b="1" dirty="0"/>
              <a:t>	</a:t>
            </a:r>
          </a:p>
          <a:p>
            <a:pPr lvl="1"/>
            <a:r>
              <a:rPr lang="en-US" altLang="ko-KR" sz="1200" b="1" dirty="0"/>
              <a:t>6.1	Recording environment		</a:t>
            </a:r>
          </a:p>
          <a:p>
            <a:pPr lvl="1"/>
            <a:r>
              <a:rPr lang="en-US" altLang="ko-KR" sz="1200" b="1" dirty="0"/>
              <a:t>6.2	Recording system		</a:t>
            </a:r>
          </a:p>
          <a:p>
            <a:pPr lvl="1"/>
            <a:r>
              <a:rPr lang="en-US" altLang="ko-KR" sz="1200" b="1" dirty="0"/>
              <a:t>6.3	Scene characteristics		</a:t>
            </a:r>
          </a:p>
          <a:p>
            <a:r>
              <a:rPr lang="en-US" altLang="ko-KR" sz="1200" b="1" dirty="0">
                <a:highlight>
                  <a:srgbClr val="FFFF00"/>
                </a:highlight>
              </a:rPr>
              <a:t>7	Test methods and experimental design	</a:t>
            </a:r>
          </a:p>
          <a:p>
            <a:pPr lvl="1"/>
            <a:r>
              <a:rPr lang="en-US" altLang="ko-KR" sz="1200" b="1" dirty="0"/>
              <a:t>7.1	Absolute category rating		</a:t>
            </a:r>
          </a:p>
          <a:p>
            <a:pPr lvl="1"/>
            <a:r>
              <a:rPr lang="en-US" altLang="ko-KR" sz="1200" b="1" dirty="0"/>
              <a:t>7.2	Absolute category rating with hidden reference</a:t>
            </a:r>
          </a:p>
          <a:p>
            <a:pPr lvl="1"/>
            <a:r>
              <a:rPr lang="en-US" altLang="ko-KR" sz="1200" b="1" dirty="0"/>
              <a:t>7.3	Degradation category rating	</a:t>
            </a:r>
          </a:p>
          <a:p>
            <a:pPr lvl="1"/>
            <a:r>
              <a:rPr lang="en-US" altLang="ko-KR" sz="1200" b="1" dirty="0"/>
              <a:t>7.4	Pair comparison method		</a:t>
            </a:r>
          </a:p>
          <a:p>
            <a:pPr lvl="1"/>
            <a:r>
              <a:rPr lang="en-US" altLang="ko-KR" sz="1200" b="1" dirty="0"/>
              <a:t>7.5	Comparison of the methods		</a:t>
            </a:r>
          </a:p>
          <a:p>
            <a:pPr lvl="1"/>
            <a:r>
              <a:rPr lang="en-US" altLang="ko-KR" sz="1200" b="1" dirty="0"/>
              <a:t>7.6	Reference conditions		</a:t>
            </a:r>
          </a:p>
          <a:p>
            <a:pPr lvl="1"/>
            <a:r>
              <a:rPr lang="en-US" altLang="ko-KR" sz="1200" b="1" dirty="0"/>
              <a:t>7.7	Experimental design		</a:t>
            </a:r>
          </a:p>
          <a:p>
            <a:r>
              <a:rPr lang="en-US" altLang="ko-KR" sz="1200" b="1" dirty="0">
                <a:highlight>
                  <a:srgbClr val="FFFF00"/>
                </a:highlight>
              </a:rPr>
              <a:t>8	Evaluation procedures	</a:t>
            </a:r>
            <a:r>
              <a:rPr lang="en-US" altLang="ko-KR" sz="1200" b="1" dirty="0"/>
              <a:t>	</a:t>
            </a:r>
          </a:p>
          <a:p>
            <a:pPr lvl="1"/>
            <a:r>
              <a:rPr lang="en-US" altLang="ko-KR" sz="1200" b="1" dirty="0"/>
              <a:t>8.1	Viewing conditions		</a:t>
            </a:r>
          </a:p>
          <a:p>
            <a:pPr lvl="1"/>
            <a:r>
              <a:rPr lang="en-US" altLang="ko-KR" sz="1200" b="1" dirty="0"/>
              <a:t>8.2	Processing and playback system	</a:t>
            </a:r>
          </a:p>
          <a:p>
            <a:pPr lvl="1"/>
            <a:r>
              <a:rPr lang="en-US" altLang="ko-KR" sz="1200" b="1" dirty="0"/>
              <a:t>8.3	Viewers		</a:t>
            </a:r>
          </a:p>
          <a:p>
            <a:pPr lvl="1"/>
            <a:r>
              <a:rPr lang="en-US" altLang="ko-KR" sz="1200" b="1" dirty="0"/>
              <a:t>8.4	Instructions to viewers and training session</a:t>
            </a:r>
          </a:p>
          <a:p>
            <a:r>
              <a:rPr lang="en-US" altLang="ko-KR" sz="1200" b="1" dirty="0">
                <a:highlight>
                  <a:srgbClr val="FFFF00"/>
                </a:highlight>
              </a:rPr>
              <a:t>9	Statistical analysis and reporting of results</a:t>
            </a:r>
            <a:r>
              <a:rPr lang="en-US" altLang="ko-KR" sz="1200" b="1" dirty="0"/>
              <a:t>		</a:t>
            </a:r>
            <a:endParaRPr lang="en-US" altLang="ko-KR" sz="2400" b="1" dirty="0"/>
          </a:p>
          <a:p>
            <a:endParaRPr lang="en-US" altLang="ko-KR" sz="2400" b="1" dirty="0"/>
          </a:p>
          <a:p>
            <a:endParaRPr lang="en-US" altLang="ko-KR" sz="2400" b="1" dirty="0"/>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id="{D646CA09-57D4-4F87-8A03-B54AF0E8D0B3}"/>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
        <p:nvSpPr>
          <p:cNvPr id="5" name="TextBox 4">
            <a:extLst>
              <a:ext uri="{FF2B5EF4-FFF2-40B4-BE49-F238E27FC236}">
                <a16:creationId xmlns:a16="http://schemas.microsoft.com/office/drawing/2014/main" id="{AB8C9662-AE4F-4492-8604-013942BC90CD}"/>
              </a:ext>
            </a:extLst>
          </p:cNvPr>
          <p:cNvSpPr txBox="1"/>
          <p:nvPr/>
        </p:nvSpPr>
        <p:spPr>
          <a:xfrm>
            <a:off x="4148523" y="893039"/>
            <a:ext cx="4752528" cy="7602081"/>
          </a:xfrm>
          <a:prstGeom prst="rect">
            <a:avLst/>
          </a:prstGeom>
          <a:noFill/>
        </p:spPr>
        <p:txBody>
          <a:bodyPr wrap="square" rtlCol="0">
            <a:spAutoFit/>
          </a:bodyPr>
          <a:lstStyle/>
          <a:p>
            <a:r>
              <a:rPr lang="en-US" altLang="ko-KR" sz="2400" b="1" dirty="0">
                <a:solidFill>
                  <a:srgbClr val="FF0000"/>
                </a:solidFill>
              </a:rPr>
              <a:t>ITU-T P.913</a:t>
            </a:r>
          </a:p>
          <a:p>
            <a:r>
              <a:rPr lang="en-US" altLang="ko-KR" sz="1200" b="1" dirty="0">
                <a:highlight>
                  <a:srgbClr val="FFFF00"/>
                </a:highlight>
              </a:rPr>
              <a:t>1	Scope	</a:t>
            </a:r>
            <a:r>
              <a:rPr lang="en-US" altLang="ko-KR" sz="1200" b="1" dirty="0"/>
              <a:t>	</a:t>
            </a:r>
          </a:p>
          <a:p>
            <a:pPr lvl="1"/>
            <a:r>
              <a:rPr lang="en-US" altLang="ko-KR" sz="800" b="1" dirty="0"/>
              <a:t>1.1	Limitations</a:t>
            </a:r>
            <a:r>
              <a:rPr lang="en-US" altLang="ko-KR" sz="1200" b="1" dirty="0"/>
              <a:t>		</a:t>
            </a:r>
          </a:p>
          <a:p>
            <a:r>
              <a:rPr lang="en-US" altLang="ko-KR" sz="1200" b="1" dirty="0">
                <a:highlight>
                  <a:srgbClr val="FFFF00"/>
                </a:highlight>
              </a:rPr>
              <a:t>2	References		</a:t>
            </a:r>
          </a:p>
          <a:p>
            <a:r>
              <a:rPr lang="en-US" altLang="ko-KR" sz="1200" b="1" dirty="0">
                <a:highlight>
                  <a:srgbClr val="FFFF00"/>
                </a:highlight>
              </a:rPr>
              <a:t>3	Definitions	</a:t>
            </a:r>
            <a:r>
              <a:rPr lang="en-US" altLang="ko-KR" sz="1200" b="1" dirty="0"/>
              <a:t>	</a:t>
            </a:r>
          </a:p>
          <a:p>
            <a:pPr lvl="1"/>
            <a:r>
              <a:rPr lang="en-US" altLang="ko-KR" sz="800" b="1" dirty="0"/>
              <a:t>Terms defined elsewhere/Terms defined in this Recommendation	</a:t>
            </a:r>
          </a:p>
          <a:p>
            <a:r>
              <a:rPr lang="en-US" altLang="ko-KR" sz="1200" b="1" dirty="0">
                <a:highlight>
                  <a:srgbClr val="FFFF00"/>
                </a:highlight>
              </a:rPr>
              <a:t>4	Abbreviations and acronyms	</a:t>
            </a:r>
          </a:p>
          <a:p>
            <a:r>
              <a:rPr lang="en-US" altLang="ko-KR" sz="1200" b="1" dirty="0">
                <a:highlight>
                  <a:srgbClr val="FFFF00"/>
                </a:highlight>
              </a:rPr>
              <a:t>5	Conventions		</a:t>
            </a:r>
          </a:p>
          <a:p>
            <a:r>
              <a:rPr lang="en-US" altLang="ko-KR" sz="1200" b="1" dirty="0">
                <a:highlight>
                  <a:srgbClr val="FFFF00"/>
                </a:highlight>
              </a:rPr>
              <a:t>6	Source stimuli</a:t>
            </a:r>
            <a:r>
              <a:rPr lang="en-US" altLang="ko-KR" sz="1200" b="1" dirty="0"/>
              <a:t>		</a:t>
            </a:r>
          </a:p>
          <a:p>
            <a:r>
              <a:rPr lang="en-US" altLang="ko-KR" sz="900" b="1" dirty="0"/>
              <a:t>	Source signal recordings/Video considerations/Audio considerations	Audiovisual considerations/Duration of stimuli/Number of source stimuli</a:t>
            </a:r>
            <a:endParaRPr lang="en-US" altLang="ko-KR" sz="1200" b="1" dirty="0"/>
          </a:p>
          <a:p>
            <a:r>
              <a:rPr lang="en-US" altLang="ko-KR" sz="1200" b="1" dirty="0">
                <a:highlight>
                  <a:srgbClr val="FFFF00"/>
                </a:highlight>
              </a:rPr>
              <a:t>7	Test methods, rating scales and allowed changes</a:t>
            </a:r>
          </a:p>
          <a:p>
            <a:pPr lvl="1"/>
            <a:r>
              <a:rPr lang="en-US" altLang="ko-KR" sz="800" b="1" dirty="0"/>
              <a:t>List of methods/Acceptable changes to the methods/Discouraged but acceptable changes to the methods</a:t>
            </a:r>
          </a:p>
          <a:p>
            <a:r>
              <a:rPr lang="en-US" altLang="ko-KR" sz="1200" b="1" dirty="0">
                <a:highlight>
                  <a:srgbClr val="FFFF00"/>
                </a:highlight>
              </a:rPr>
              <a:t>8	Environment	</a:t>
            </a:r>
            <a:r>
              <a:rPr lang="en-US" altLang="ko-KR" sz="1200" b="1" dirty="0"/>
              <a:t>	</a:t>
            </a:r>
          </a:p>
          <a:p>
            <a:pPr lvl="1"/>
            <a:r>
              <a:rPr lang="en-US" altLang="ko-KR" sz="800" b="1" dirty="0"/>
              <a:t>	Controlled environment/Public environment/Viewing distance</a:t>
            </a:r>
            <a:r>
              <a:rPr lang="en-US" altLang="ko-KR" sz="1200" b="1" dirty="0"/>
              <a:t>	</a:t>
            </a:r>
          </a:p>
          <a:p>
            <a:r>
              <a:rPr lang="en-US" altLang="ko-KR" sz="1200" b="1" dirty="0">
                <a:highlight>
                  <a:srgbClr val="FFFF00"/>
                </a:highlight>
              </a:rPr>
              <a:t>9	Subjects</a:t>
            </a:r>
            <a:r>
              <a:rPr lang="en-US" altLang="ko-KR" sz="1200" b="1" dirty="0"/>
              <a:t>		</a:t>
            </a:r>
          </a:p>
          <a:p>
            <a:r>
              <a:rPr lang="en-US" altLang="ko-KR" sz="900" b="1" dirty="0"/>
              <a:t>                Number of subjects/Subject population/Sampling subject/Sampling techniques</a:t>
            </a:r>
            <a:endParaRPr lang="en-US" altLang="ko-KR" sz="1200" b="1" dirty="0"/>
          </a:p>
          <a:p>
            <a:r>
              <a:rPr lang="en-US" altLang="ko-KR" sz="1200" b="1" dirty="0">
                <a:highlight>
                  <a:srgbClr val="FFFF00"/>
                </a:highlight>
              </a:rPr>
              <a:t>10	Experimental design</a:t>
            </a:r>
            <a:r>
              <a:rPr lang="en-US" altLang="ko-KR" sz="1200" b="1" dirty="0"/>
              <a:t>		</a:t>
            </a:r>
          </a:p>
          <a:p>
            <a:pPr lvl="1"/>
            <a:r>
              <a:rPr lang="en-US" altLang="ko-KR" sz="800" b="1" dirty="0"/>
              <a:t>Size of the experiment and subject fatigue/Special considerations for transmission error, rebuffering and audiovisual synchronization impairments/Special considerations for longer stalling events/Pre-pilot testing and pilot testing/Study design	</a:t>
            </a:r>
          </a:p>
          <a:p>
            <a:r>
              <a:rPr lang="en-US" altLang="ko-KR" sz="1200" b="1" dirty="0">
                <a:highlight>
                  <a:srgbClr val="FFFF00"/>
                </a:highlight>
              </a:rPr>
              <a:t>11	Experiment implementation</a:t>
            </a:r>
            <a:r>
              <a:rPr lang="en-US" altLang="ko-KR" sz="1200" b="1" dirty="0"/>
              <a:t>	</a:t>
            </a:r>
          </a:p>
          <a:p>
            <a:pPr lvl="1"/>
            <a:r>
              <a:rPr lang="en-US" altLang="ko-KR" sz="800" b="1" dirty="0"/>
              <a:t>Informed consent/Overview of subject screening/Optional pre-screening of subjects/Post-screening of subjects/Instructions and training/Study duration, sessions and break/Stimuli play mechanism/Voting/Questionnaire or interview	</a:t>
            </a:r>
          </a:p>
          <a:p>
            <a:r>
              <a:rPr lang="en-US" altLang="ko-KR" sz="1200" b="1" dirty="0">
                <a:highlight>
                  <a:srgbClr val="FFFF00"/>
                </a:highlight>
              </a:rPr>
              <a:t>12	Data analysis	</a:t>
            </a:r>
          </a:p>
          <a:p>
            <a:pPr lvl="1"/>
            <a:r>
              <a:rPr lang="en-US" altLang="ko-KR" sz="900" b="1" dirty="0"/>
              <a:t>Documenting the experiment/Calculate MOS or DMOS/Evaluating objective metrics/Significance testing, subject bias and standard deviation of scores/Ratings from multiple laboratories/Improve MOS or DMOS data quality under challenging test conditions</a:t>
            </a:r>
          </a:p>
          <a:p>
            <a:r>
              <a:rPr lang="en-US" altLang="ko-KR" sz="1200" b="1" dirty="0">
                <a:highlight>
                  <a:srgbClr val="FFFF00"/>
                </a:highlight>
              </a:rPr>
              <a:t>13	Elements of subjective test reporting</a:t>
            </a:r>
            <a:r>
              <a:rPr lang="en-US" altLang="ko-KR" sz="1200" b="1" dirty="0"/>
              <a:t>	</a:t>
            </a:r>
          </a:p>
          <a:p>
            <a:pPr lvl="1"/>
            <a:r>
              <a:rPr lang="en-US" altLang="ko-KR" sz="900" b="1" dirty="0"/>
              <a:t>Documenting the test design/Documenting the subjective testing/Data analysis/Additional information</a:t>
            </a:r>
            <a:r>
              <a:rPr lang="en-US" altLang="ko-KR" sz="1200" b="1" dirty="0"/>
              <a:t>		</a:t>
            </a:r>
            <a:endParaRPr lang="en-US" altLang="ko-KR" sz="2400" b="1" dirty="0"/>
          </a:p>
          <a:p>
            <a:endParaRPr lang="en-US" altLang="ko-KR" sz="2400" b="1" dirty="0"/>
          </a:p>
          <a:p>
            <a:endParaRPr lang="en-US" altLang="ko-KR" sz="2400" b="1" dirty="0"/>
          </a:p>
          <a:p>
            <a:endParaRPr lang="en-US" altLang="ko-KR" b="1" dirty="0"/>
          </a:p>
          <a:p>
            <a:endParaRPr lang="en-US" altLang="ko-KR" b="1" dirty="0"/>
          </a:p>
          <a:p>
            <a:r>
              <a:rPr lang="en-US" altLang="ko-KR" b="1" dirty="0"/>
              <a:t> </a:t>
            </a:r>
          </a:p>
          <a:p>
            <a:endParaRPr lang="ko-KR" altLang="en-US" dirty="0"/>
          </a:p>
        </p:txBody>
      </p:sp>
    </p:spTree>
    <p:custDataLst>
      <p:tags r:id="rId1"/>
    </p:custDataLst>
    <p:extLst>
      <p:ext uri="{BB962C8B-B14F-4D97-AF65-F5344CB8AC3E}">
        <p14:creationId xmlns:p14="http://schemas.microsoft.com/office/powerpoint/2010/main" val="2574821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35496" y="993626"/>
            <a:ext cx="4536504" cy="4708981"/>
          </a:xfrm>
          <a:prstGeom prst="rect">
            <a:avLst/>
          </a:prstGeom>
          <a:noFill/>
        </p:spPr>
        <p:txBody>
          <a:bodyPr wrap="square" rtlCol="0">
            <a:spAutoFit/>
          </a:bodyPr>
          <a:lstStyle/>
          <a:p>
            <a:r>
              <a:rPr lang="en-US" altLang="ko-KR" sz="2400" b="1" dirty="0">
                <a:solidFill>
                  <a:srgbClr val="FF0000"/>
                </a:solidFill>
              </a:rPr>
              <a:t>ITU-T P.910</a:t>
            </a:r>
          </a:p>
          <a:p>
            <a:r>
              <a:rPr lang="en-US" altLang="ko-KR" sz="1200" b="1" dirty="0"/>
              <a:t>6	Source signal		</a:t>
            </a:r>
          </a:p>
          <a:p>
            <a:pPr lvl="1"/>
            <a:r>
              <a:rPr lang="en-US" altLang="ko-KR" sz="1200" b="1" dirty="0"/>
              <a:t>6.1	Recording environment		</a:t>
            </a:r>
          </a:p>
          <a:p>
            <a:pPr lvl="1"/>
            <a:r>
              <a:rPr lang="en-US" altLang="ko-KR" sz="1200" b="1" dirty="0"/>
              <a:t>6.2	Recording system		</a:t>
            </a:r>
          </a:p>
          <a:p>
            <a:pPr lvl="1"/>
            <a:r>
              <a:rPr lang="en-US" altLang="ko-KR" sz="1200" b="1" dirty="0"/>
              <a:t>6.3	Scene characteristics		</a:t>
            </a:r>
          </a:p>
          <a:p>
            <a:r>
              <a:rPr lang="en-US" altLang="ko-KR" sz="1200" b="1" dirty="0"/>
              <a:t>7	Test methods and experimental design	</a:t>
            </a:r>
          </a:p>
          <a:p>
            <a:pPr lvl="1"/>
            <a:r>
              <a:rPr lang="en-US" altLang="ko-KR" sz="1200" b="1" dirty="0"/>
              <a:t>7.1	Absolute category rating		</a:t>
            </a:r>
          </a:p>
          <a:p>
            <a:pPr lvl="1"/>
            <a:r>
              <a:rPr lang="en-US" altLang="ko-KR" sz="1200" b="1" dirty="0"/>
              <a:t>7.2	Absolute category rating with hidden reference</a:t>
            </a:r>
          </a:p>
          <a:p>
            <a:pPr lvl="1"/>
            <a:r>
              <a:rPr lang="en-US" altLang="ko-KR" sz="1200" b="1" dirty="0"/>
              <a:t>7.3	Degradation category rating	</a:t>
            </a:r>
          </a:p>
          <a:p>
            <a:pPr lvl="1"/>
            <a:r>
              <a:rPr lang="en-US" altLang="ko-KR" sz="1200" b="1" dirty="0"/>
              <a:t>7.4	Pair comparison method		</a:t>
            </a:r>
          </a:p>
          <a:p>
            <a:pPr lvl="1"/>
            <a:r>
              <a:rPr lang="en-US" altLang="ko-KR" sz="1200" b="1" dirty="0"/>
              <a:t>7.5	Comparison of the methods		</a:t>
            </a:r>
          </a:p>
          <a:p>
            <a:pPr lvl="1"/>
            <a:r>
              <a:rPr lang="en-US" altLang="ko-KR" sz="1200" b="1" dirty="0"/>
              <a:t>7.6	Reference conditions		</a:t>
            </a:r>
          </a:p>
          <a:p>
            <a:pPr lvl="1"/>
            <a:r>
              <a:rPr lang="en-US" altLang="ko-KR" sz="1200" b="1" dirty="0"/>
              <a:t>7.7	Experimental design		</a:t>
            </a:r>
          </a:p>
          <a:p>
            <a:r>
              <a:rPr lang="en-US" altLang="ko-KR" sz="1200" b="1" dirty="0"/>
              <a:t>		</a:t>
            </a:r>
            <a:endParaRPr lang="en-US" altLang="ko-KR" sz="2400" b="1" dirty="0"/>
          </a:p>
          <a:p>
            <a:endParaRPr lang="en-US" altLang="ko-KR" sz="2400" b="1" dirty="0"/>
          </a:p>
          <a:p>
            <a:endParaRPr lang="en-US" altLang="ko-KR" sz="2400" b="1" dirty="0"/>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id="{D646CA09-57D4-4F87-8A03-B54AF0E8D0B3}"/>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
        <p:nvSpPr>
          <p:cNvPr id="5" name="TextBox 4">
            <a:extLst>
              <a:ext uri="{FF2B5EF4-FFF2-40B4-BE49-F238E27FC236}">
                <a16:creationId xmlns:a16="http://schemas.microsoft.com/office/drawing/2014/main" id="{AB8C9662-AE4F-4492-8604-013942BC90CD}"/>
              </a:ext>
            </a:extLst>
          </p:cNvPr>
          <p:cNvSpPr txBox="1"/>
          <p:nvPr/>
        </p:nvSpPr>
        <p:spPr>
          <a:xfrm>
            <a:off x="4173724" y="993626"/>
            <a:ext cx="4934780" cy="5178341"/>
          </a:xfrm>
          <a:prstGeom prst="rect">
            <a:avLst/>
          </a:prstGeom>
          <a:noFill/>
        </p:spPr>
        <p:txBody>
          <a:bodyPr wrap="square" rtlCol="0">
            <a:spAutoFit/>
          </a:bodyPr>
          <a:lstStyle/>
          <a:p>
            <a:r>
              <a:rPr lang="en-US" altLang="ko-KR" sz="2400" b="1" dirty="0">
                <a:solidFill>
                  <a:srgbClr val="FF0000"/>
                </a:solidFill>
              </a:rPr>
              <a:t>ITU-T P.913</a:t>
            </a:r>
          </a:p>
          <a:p>
            <a:r>
              <a:rPr lang="en-US" altLang="ko-KR" sz="1200" b="1" dirty="0"/>
              <a:t>6	Source stimuli		</a:t>
            </a:r>
          </a:p>
          <a:p>
            <a:pPr lvl="1"/>
            <a:r>
              <a:rPr lang="en-US" altLang="ko-KR" sz="1050" b="1" dirty="0"/>
              <a:t>6.1	Source signal recordings		</a:t>
            </a:r>
          </a:p>
          <a:p>
            <a:pPr lvl="1"/>
            <a:r>
              <a:rPr lang="en-US" altLang="ko-KR" sz="1050" b="1" dirty="0"/>
              <a:t>6.2	Video considerations		</a:t>
            </a:r>
          </a:p>
          <a:p>
            <a:pPr lvl="1"/>
            <a:r>
              <a:rPr lang="en-US" altLang="ko-KR" sz="1050" b="1" dirty="0"/>
              <a:t>6.3	Audio considerations		</a:t>
            </a:r>
          </a:p>
          <a:p>
            <a:pPr lvl="1"/>
            <a:r>
              <a:rPr lang="en-US" altLang="ko-KR" sz="1050" b="1" dirty="0"/>
              <a:t>6.4	Audiovisual considerations		</a:t>
            </a:r>
          </a:p>
          <a:p>
            <a:pPr lvl="1"/>
            <a:r>
              <a:rPr lang="en-US" altLang="ko-KR" sz="1050" b="1" dirty="0"/>
              <a:t>6.5	Duration of stimuli		</a:t>
            </a:r>
          </a:p>
          <a:p>
            <a:pPr lvl="1"/>
            <a:r>
              <a:rPr lang="en-US" altLang="ko-KR" sz="1050" b="1" dirty="0"/>
              <a:t>6.6	Number of source stimuli</a:t>
            </a:r>
            <a:r>
              <a:rPr lang="en-US" altLang="ko-KR" sz="900" b="1" dirty="0"/>
              <a:t>	</a:t>
            </a:r>
            <a:r>
              <a:rPr lang="en-US" altLang="ko-KR" sz="1200" b="1" dirty="0"/>
              <a:t>	</a:t>
            </a:r>
          </a:p>
          <a:p>
            <a:r>
              <a:rPr lang="en-US" altLang="ko-KR" sz="1200" b="1" dirty="0"/>
              <a:t>7	Test methods, rating scales and allowed changes</a:t>
            </a:r>
          </a:p>
          <a:p>
            <a:pPr lvl="1"/>
            <a:r>
              <a:rPr lang="en-US" altLang="ko-KR" sz="1000" b="1" dirty="0"/>
              <a:t>7.1	List of methods		</a:t>
            </a:r>
          </a:p>
          <a:p>
            <a:pPr lvl="1"/>
            <a:r>
              <a:rPr lang="en-US" altLang="ko-KR" sz="1000" b="1" dirty="0"/>
              <a:t>7.2	Acceptable changes to the methods	</a:t>
            </a:r>
          </a:p>
          <a:p>
            <a:pPr lvl="1"/>
            <a:r>
              <a:rPr lang="en-US" altLang="ko-KR" sz="1000" b="1" dirty="0"/>
              <a:t>7.3	Discouraged but acceptable changes to the methods</a:t>
            </a:r>
          </a:p>
          <a:p>
            <a:r>
              <a:rPr lang="en-US" altLang="ko-KR" sz="1200" b="1" dirty="0"/>
              <a:t>8	Environment		</a:t>
            </a:r>
          </a:p>
          <a:p>
            <a:pPr lvl="1"/>
            <a:r>
              <a:rPr lang="en-US" altLang="ko-KR" sz="1000" b="1" dirty="0"/>
              <a:t>8.1	Controlled environment		</a:t>
            </a:r>
          </a:p>
          <a:p>
            <a:pPr lvl="1"/>
            <a:r>
              <a:rPr lang="en-US" altLang="ko-KR" sz="1000" b="1" dirty="0"/>
              <a:t>8.2	Public environment		</a:t>
            </a:r>
          </a:p>
          <a:p>
            <a:pPr lvl="1"/>
            <a:r>
              <a:rPr lang="en-US" altLang="ko-KR" sz="1000" b="1" dirty="0"/>
              <a:t>8.3	Viewing distance	</a:t>
            </a:r>
            <a:r>
              <a:rPr lang="en-US" altLang="ko-KR" sz="1200" b="1" dirty="0"/>
              <a:t>	</a:t>
            </a:r>
          </a:p>
          <a:p>
            <a:r>
              <a:rPr lang="en-US" altLang="ko-KR" sz="1200" b="1" dirty="0"/>
              <a:t>9	Subjects		</a:t>
            </a:r>
          </a:p>
          <a:p>
            <a:pPr lvl="1"/>
            <a:r>
              <a:rPr lang="en-US" altLang="ko-KR" sz="1000" b="1" dirty="0"/>
              <a:t>9.1	Number of subjects		</a:t>
            </a:r>
          </a:p>
          <a:p>
            <a:pPr lvl="1"/>
            <a:r>
              <a:rPr lang="en-US" altLang="ko-KR" sz="1000" b="1" dirty="0"/>
              <a:t>9.2	Subject population		</a:t>
            </a:r>
          </a:p>
          <a:p>
            <a:pPr lvl="1"/>
            <a:r>
              <a:rPr lang="en-US" altLang="ko-KR" sz="1000" b="1" dirty="0"/>
              <a:t>9.3	Sampling subjects		</a:t>
            </a:r>
          </a:p>
          <a:p>
            <a:pPr lvl="1"/>
            <a:r>
              <a:rPr lang="en-US" altLang="ko-KR" sz="1000" b="1" dirty="0"/>
              <a:t>9.4	Sampling techniques</a:t>
            </a:r>
            <a:r>
              <a:rPr lang="en-US" altLang="ko-KR" sz="1200" b="1" dirty="0"/>
              <a:t>		</a:t>
            </a:r>
          </a:p>
          <a:p>
            <a:r>
              <a:rPr lang="en-US" altLang="ko-KR" sz="1200" b="1" dirty="0"/>
              <a:t>10	Experimental design		</a:t>
            </a:r>
          </a:p>
          <a:p>
            <a:pPr lvl="1"/>
            <a:r>
              <a:rPr lang="en-US" altLang="ko-KR" sz="1000" b="1" dirty="0"/>
              <a:t>10.1	Size of the experiment and subject fatigue	</a:t>
            </a:r>
          </a:p>
          <a:p>
            <a:pPr lvl="1"/>
            <a:r>
              <a:rPr lang="en-US" altLang="ko-KR" sz="1000" b="1" dirty="0"/>
              <a:t>10.2	Special considerations for transmission error, rebuffering and audiovisual synchronization impairments</a:t>
            </a:r>
          </a:p>
          <a:p>
            <a:pPr lvl="1"/>
            <a:r>
              <a:rPr lang="en-US" altLang="ko-KR" sz="1000" b="1" dirty="0"/>
              <a:t>10.3	Special considerations for longer stalling events</a:t>
            </a:r>
          </a:p>
          <a:p>
            <a:pPr lvl="1"/>
            <a:r>
              <a:rPr lang="en-US" altLang="ko-KR" sz="1000" b="1" dirty="0"/>
              <a:t>10.4	Pre-pilot testing and pilot testing</a:t>
            </a:r>
          </a:p>
          <a:p>
            <a:pPr lvl="1"/>
            <a:r>
              <a:rPr lang="en-US" altLang="ko-KR" sz="1000" b="1" dirty="0"/>
              <a:t>10.5	Study design	</a:t>
            </a:r>
          </a:p>
          <a:p>
            <a:endParaRPr lang="ko-KR" altLang="en-US" dirty="0"/>
          </a:p>
        </p:txBody>
      </p:sp>
    </p:spTree>
    <p:custDataLst>
      <p:tags r:id="rId1"/>
    </p:custDataLst>
    <p:extLst>
      <p:ext uri="{BB962C8B-B14F-4D97-AF65-F5344CB8AC3E}">
        <p14:creationId xmlns:p14="http://schemas.microsoft.com/office/powerpoint/2010/main" val="2427082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35496" y="993626"/>
            <a:ext cx="4536504" cy="3600986"/>
          </a:xfrm>
          <a:prstGeom prst="rect">
            <a:avLst/>
          </a:prstGeom>
          <a:noFill/>
        </p:spPr>
        <p:txBody>
          <a:bodyPr wrap="square" rtlCol="0">
            <a:spAutoFit/>
          </a:bodyPr>
          <a:lstStyle/>
          <a:p>
            <a:r>
              <a:rPr lang="en-US" altLang="ko-KR" sz="2400" b="1" dirty="0">
                <a:solidFill>
                  <a:srgbClr val="FF0000"/>
                </a:solidFill>
              </a:rPr>
              <a:t>ITU-T P.910</a:t>
            </a:r>
          </a:p>
          <a:p>
            <a:r>
              <a:rPr lang="en-US" altLang="ko-KR" sz="1200" b="1" dirty="0"/>
              <a:t>8	Evaluation procedures		</a:t>
            </a:r>
          </a:p>
          <a:p>
            <a:pPr lvl="1"/>
            <a:r>
              <a:rPr lang="en-US" altLang="ko-KR" sz="1200" b="1" dirty="0"/>
              <a:t>8.1	Viewing conditions		</a:t>
            </a:r>
          </a:p>
          <a:p>
            <a:pPr lvl="1"/>
            <a:r>
              <a:rPr lang="en-US" altLang="ko-KR" sz="1200" b="1" dirty="0"/>
              <a:t>8.2	Processing and playback system	</a:t>
            </a:r>
          </a:p>
          <a:p>
            <a:pPr lvl="1"/>
            <a:r>
              <a:rPr lang="en-US" altLang="ko-KR" sz="1200" b="1" dirty="0"/>
              <a:t>8.3	Viewers		</a:t>
            </a:r>
          </a:p>
          <a:p>
            <a:pPr lvl="1"/>
            <a:r>
              <a:rPr lang="en-US" altLang="ko-KR" sz="1200" b="1" dirty="0"/>
              <a:t>8.4	Instructions to viewers and training session</a:t>
            </a:r>
          </a:p>
          <a:p>
            <a:r>
              <a:rPr lang="en-US" altLang="ko-KR" sz="1200" b="1" dirty="0"/>
              <a:t>9	Statistical analysis and reporting of results		</a:t>
            </a:r>
            <a:endParaRPr lang="en-US" altLang="ko-KR" sz="2400" b="1" dirty="0"/>
          </a:p>
          <a:p>
            <a:endParaRPr lang="en-US" altLang="ko-KR" sz="2400" b="1" dirty="0"/>
          </a:p>
          <a:p>
            <a:endParaRPr lang="en-US" altLang="ko-KR" sz="2400" b="1" dirty="0"/>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id="{D646CA09-57D4-4F87-8A03-B54AF0E8D0B3}"/>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
        <p:nvSpPr>
          <p:cNvPr id="5" name="TextBox 4">
            <a:extLst>
              <a:ext uri="{FF2B5EF4-FFF2-40B4-BE49-F238E27FC236}">
                <a16:creationId xmlns:a16="http://schemas.microsoft.com/office/drawing/2014/main" id="{AB8C9662-AE4F-4492-8604-013942BC90CD}"/>
              </a:ext>
            </a:extLst>
          </p:cNvPr>
          <p:cNvSpPr txBox="1"/>
          <p:nvPr/>
        </p:nvSpPr>
        <p:spPr>
          <a:xfrm>
            <a:off x="4173724" y="993626"/>
            <a:ext cx="4752528" cy="4401205"/>
          </a:xfrm>
          <a:prstGeom prst="rect">
            <a:avLst/>
          </a:prstGeom>
          <a:noFill/>
        </p:spPr>
        <p:txBody>
          <a:bodyPr wrap="square" rtlCol="0">
            <a:spAutoFit/>
          </a:bodyPr>
          <a:lstStyle/>
          <a:p>
            <a:r>
              <a:rPr lang="en-US" altLang="ko-KR" sz="2400" b="1" dirty="0">
                <a:solidFill>
                  <a:srgbClr val="FF0000"/>
                </a:solidFill>
              </a:rPr>
              <a:t>ITU-T P.913</a:t>
            </a:r>
          </a:p>
          <a:p>
            <a:r>
              <a:rPr lang="en-US" altLang="ko-KR" sz="1200" b="1" dirty="0"/>
              <a:t>12	Data analysis	</a:t>
            </a:r>
          </a:p>
          <a:p>
            <a:pPr lvl="1"/>
            <a:r>
              <a:rPr lang="en-US" altLang="ko-KR" sz="900" b="1" dirty="0"/>
              <a:t>12.1</a:t>
            </a:r>
            <a:r>
              <a:rPr lang="en-US" altLang="ko-KR" sz="1000" b="1" dirty="0"/>
              <a:t>	Documenting the experiment	</a:t>
            </a:r>
          </a:p>
          <a:p>
            <a:pPr lvl="1"/>
            <a:r>
              <a:rPr lang="en-US" altLang="ko-KR" sz="1000" b="1" dirty="0"/>
              <a:t>12.2	Calculate MOS or DMOS	</a:t>
            </a:r>
          </a:p>
          <a:p>
            <a:pPr lvl="1"/>
            <a:r>
              <a:rPr lang="en-US" altLang="ko-KR" sz="1000" b="1" dirty="0"/>
              <a:t>12.3	Evaluating objective metrics	</a:t>
            </a:r>
          </a:p>
          <a:p>
            <a:pPr lvl="1"/>
            <a:r>
              <a:rPr lang="en-US" altLang="ko-KR" sz="1000" b="1" dirty="0"/>
              <a:t>12.4	Significance testing, subject bias and standard deviation of scores</a:t>
            </a:r>
          </a:p>
          <a:p>
            <a:pPr lvl="1"/>
            <a:r>
              <a:rPr lang="en-US" altLang="ko-KR" sz="1000" b="1" dirty="0"/>
              <a:t>12.5	Ratings from multiple laboratories	</a:t>
            </a:r>
          </a:p>
          <a:p>
            <a:pPr lvl="1"/>
            <a:r>
              <a:rPr lang="en-US" altLang="ko-KR" sz="1000" b="1" dirty="0"/>
              <a:t>12.6	Improve MOS or DMOS data quality under challenging test conditions</a:t>
            </a:r>
          </a:p>
          <a:p>
            <a:r>
              <a:rPr lang="en-US" altLang="ko-KR" sz="1200" b="1" dirty="0"/>
              <a:t>13	Elements of subjective test reporting	</a:t>
            </a:r>
          </a:p>
          <a:p>
            <a:pPr lvl="1"/>
            <a:r>
              <a:rPr lang="en-US" altLang="ko-KR" sz="1000" b="1" dirty="0"/>
              <a:t>13.1	Documenting the test design	</a:t>
            </a:r>
          </a:p>
          <a:p>
            <a:pPr lvl="1"/>
            <a:r>
              <a:rPr lang="en-US" altLang="ko-KR" sz="1000" b="1" dirty="0"/>
              <a:t>13.2	Documenting the subjective testing	</a:t>
            </a:r>
          </a:p>
          <a:p>
            <a:pPr lvl="1"/>
            <a:r>
              <a:rPr lang="en-US" altLang="ko-KR" sz="1000" b="1" dirty="0"/>
              <a:t>13.3	Data analysis		</a:t>
            </a:r>
          </a:p>
          <a:p>
            <a:pPr lvl="1"/>
            <a:r>
              <a:rPr lang="en-US" altLang="ko-KR" sz="1000" b="1" dirty="0"/>
              <a:t>13.4	Additional information</a:t>
            </a:r>
            <a:r>
              <a:rPr lang="en-US" altLang="ko-KR" sz="1200" b="1" dirty="0"/>
              <a:t>		</a:t>
            </a:r>
            <a:endParaRPr lang="en-US" altLang="ko-KR" sz="2400" b="1" dirty="0"/>
          </a:p>
          <a:p>
            <a:endParaRPr lang="en-US" altLang="ko-KR" sz="2400" b="1" dirty="0"/>
          </a:p>
          <a:p>
            <a:endParaRPr lang="en-US" altLang="ko-KR" sz="2400" b="1" dirty="0"/>
          </a:p>
          <a:p>
            <a:endParaRPr lang="en-US" altLang="ko-KR" b="1" dirty="0"/>
          </a:p>
          <a:p>
            <a:endParaRPr lang="en-US" altLang="ko-KR" b="1" dirty="0"/>
          </a:p>
          <a:p>
            <a:r>
              <a:rPr lang="en-US" altLang="ko-KR" b="1" dirty="0"/>
              <a:t> </a:t>
            </a:r>
          </a:p>
          <a:p>
            <a:endParaRPr lang="ko-KR" altLang="en-US" dirty="0"/>
          </a:p>
        </p:txBody>
      </p:sp>
    </p:spTree>
    <p:custDataLst>
      <p:tags r:id="rId1"/>
    </p:custDataLst>
    <p:extLst>
      <p:ext uri="{BB962C8B-B14F-4D97-AF65-F5344CB8AC3E}">
        <p14:creationId xmlns:p14="http://schemas.microsoft.com/office/powerpoint/2010/main" val="1515740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51520" y="1196752"/>
            <a:ext cx="8352928" cy="3231654"/>
          </a:xfrm>
          <a:prstGeom prst="rect">
            <a:avLst/>
          </a:prstGeom>
          <a:noFill/>
        </p:spPr>
        <p:txBody>
          <a:bodyPr wrap="square" rtlCol="0">
            <a:spAutoFit/>
          </a:bodyPr>
          <a:lstStyle/>
          <a:p>
            <a:r>
              <a:rPr lang="en-US" altLang="ko-KR" sz="2400" b="1" dirty="0">
                <a:solidFill>
                  <a:srgbClr val="FF0000"/>
                </a:solidFill>
              </a:rPr>
              <a:t>Revision of P.910</a:t>
            </a:r>
          </a:p>
          <a:p>
            <a:r>
              <a:rPr lang="en-US" altLang="ko-KR" sz="1200" b="1" dirty="0"/>
              <a:t>		</a:t>
            </a:r>
            <a:endParaRPr lang="en-US" altLang="ko-KR" sz="2400" b="1" dirty="0"/>
          </a:p>
          <a:p>
            <a:pPr marL="342900" indent="-342900">
              <a:buFont typeface="Arial" panose="020B0604020202020204" pitchFamily="34" charset="0"/>
              <a:buChar char="•"/>
            </a:pPr>
            <a:r>
              <a:rPr lang="en-US" altLang="ko-KR" sz="2400" b="1" dirty="0"/>
              <a:t>Current working document: TD309 (Editor: Margaret Pinson)</a:t>
            </a:r>
          </a:p>
          <a:p>
            <a:pPr marL="342900" indent="-342900">
              <a:buFont typeface="Arial" panose="020B0604020202020204" pitchFamily="34" charset="0"/>
              <a:buChar char="•"/>
            </a:pPr>
            <a:r>
              <a:rPr lang="en-US" altLang="ko-KR" sz="2400" b="1" dirty="0"/>
              <a:t>Other subjective testing methods (3D, crowdsourcing?, etc.)</a:t>
            </a:r>
          </a:p>
          <a:p>
            <a:endParaRPr lang="en-US" altLang="ko-KR" sz="2400" b="1" dirty="0"/>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id="{D646CA09-57D4-4F87-8A03-B54AF0E8D0B3}"/>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2506980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7017306"/>
          </a:xfrm>
          <a:prstGeom prst="rect">
            <a:avLst/>
          </a:prstGeom>
          <a:noFill/>
        </p:spPr>
        <p:txBody>
          <a:bodyPr wrap="square" rtlCol="0">
            <a:spAutoFit/>
          </a:bodyPr>
          <a:lstStyle/>
          <a:p>
            <a:r>
              <a:rPr lang="en-US" altLang="ko-KR" sz="2400" b="1" dirty="0"/>
              <a:t>Agenda</a:t>
            </a:r>
          </a:p>
          <a:p>
            <a:endParaRPr lang="en-US" altLang="ko-KR" sz="2400" b="1" dirty="0"/>
          </a:p>
          <a:p>
            <a:pPr marL="342900" indent="-342900">
              <a:buFont typeface="Arial" panose="020B0604020202020204" pitchFamily="34" charset="0"/>
              <a:buChar char="•"/>
            </a:pPr>
            <a:r>
              <a:rPr lang="en-US" altLang="ko-KR" sz="2400" b="1" dirty="0">
                <a:highlight>
                  <a:srgbClr val="FFFF00"/>
                </a:highlight>
              </a:rPr>
              <a:t>Merging work item </a:t>
            </a:r>
            <a:r>
              <a:rPr lang="en-US" altLang="ko-KR" sz="2400" b="1" dirty="0"/>
              <a:t>(P.910rev)</a:t>
            </a:r>
            <a:r>
              <a:rPr lang="en-GB" altLang="ko-KR" sz="2400" b="1" dirty="0"/>
              <a:t>: </a:t>
            </a:r>
            <a:r>
              <a:rPr lang="en-US" altLang="ko-KR" sz="2400" b="1" dirty="0"/>
              <a:t>.913, P.911, and P.910</a:t>
            </a:r>
          </a:p>
          <a:p>
            <a:pPr marL="800100" lvl="1" indent="-342900">
              <a:buFont typeface="Arial" panose="020B0604020202020204" pitchFamily="34" charset="0"/>
              <a:buChar char="•"/>
            </a:pPr>
            <a:r>
              <a:rPr lang="en-US" altLang="ko-KR" sz="2400" b="1" dirty="0"/>
              <a:t>P.910 Subjective video quality assessment methods for multimedia applications</a:t>
            </a:r>
          </a:p>
          <a:p>
            <a:pPr marL="800100" lvl="1" indent="-342900">
              <a:buFont typeface="Arial" panose="020B0604020202020204" pitchFamily="34" charset="0"/>
              <a:buChar char="•"/>
            </a:pPr>
            <a:r>
              <a:rPr lang="en-US" altLang="ko-KR" sz="2400" b="1" dirty="0"/>
              <a:t>P.911 Subjective audiovisual quality assessment methods for multimedia applications</a:t>
            </a:r>
          </a:p>
          <a:p>
            <a:pPr marL="800100" lvl="1" indent="-342900">
              <a:buFont typeface="Arial" panose="020B0604020202020204" pitchFamily="34" charset="0"/>
              <a:buChar char="•"/>
            </a:pPr>
            <a:r>
              <a:rPr lang="en-US" altLang="ko-KR" sz="2400" b="1" dirty="0"/>
              <a:t>P.913 Methods for the subjective assessment of video quality, audio quality and audiovisual quality of Internet video and distribution quality television in any environment</a:t>
            </a:r>
          </a:p>
          <a:p>
            <a:pPr marL="342900" indent="-342900">
              <a:buFont typeface="Arial" panose="020B0604020202020204" pitchFamily="34" charset="0"/>
              <a:buChar char="•"/>
            </a:pPr>
            <a:r>
              <a:rPr lang="en-US" altLang="ko-KR" sz="2400" b="1" dirty="0">
                <a:solidFill>
                  <a:srgbClr val="0000FF"/>
                </a:solidFill>
                <a:highlight>
                  <a:srgbClr val="FFFF00"/>
                </a:highlight>
                <a:hlinkClick r:id="rId4">
                  <a:extLst>
                    <a:ext uri="{A12FA001-AC4F-418D-AE19-62706E023703}">
                      <ahyp:hlinkClr xmlns:ahyp="http://schemas.microsoft.com/office/drawing/2018/hyperlinkcolor" val="tx"/>
                    </a:ext>
                  </a:extLst>
                </a:hlinkClick>
              </a:rPr>
              <a:t>Work item P.obj-</a:t>
            </a:r>
            <a:r>
              <a:rPr lang="en-US" altLang="ko-KR" sz="2400" b="1" dirty="0" err="1">
                <a:highlight>
                  <a:srgbClr val="FFFF00"/>
                </a:highlight>
                <a:hlinkClick r:id="rId4">
                  <a:extLst>
                    <a:ext uri="{A12FA001-AC4F-418D-AE19-62706E023703}">
                      <ahyp:hlinkClr xmlns:ahyp="http://schemas.microsoft.com/office/drawing/2018/hyperlinkcolor" val="tx"/>
                    </a:ext>
                  </a:extLst>
                </a:hlinkClick>
              </a:rPr>
              <a:t>recog</a:t>
            </a:r>
            <a:endParaRPr lang="ko-KR" altLang="ko-KR" sz="2800" b="1" dirty="0">
              <a:highlight>
                <a:srgbClr val="FFFF00"/>
              </a:highlight>
              <a:latin typeface="Times New Roman" panose="02020603050405020304" pitchFamily="18" charset="0"/>
            </a:endParaRPr>
          </a:p>
          <a:p>
            <a:pPr marL="342900" indent="-342900">
              <a:buFont typeface="Arial" panose="020B0604020202020204" pitchFamily="34" charset="0"/>
              <a:buChar char="•"/>
            </a:pPr>
            <a:r>
              <a:rPr lang="en-US" altLang="ko-KR" sz="2400" b="1" dirty="0"/>
              <a:t>AOB</a:t>
            </a:r>
          </a:p>
          <a:p>
            <a:pPr marL="342900" indent="-342900">
              <a:buFont typeface="Arial" panose="020B0604020202020204" pitchFamily="34" charset="0"/>
              <a:buChar char="•"/>
            </a:pPr>
            <a:endParaRPr lang="en-US" altLang="ko-KR" sz="2400" b="1" dirty="0"/>
          </a:p>
          <a:p>
            <a:pPr marL="342900" indent="-342900">
              <a:buFont typeface="Arial" panose="020B0604020202020204" pitchFamily="34" charset="0"/>
              <a:buChar char="•"/>
            </a:pPr>
            <a:endParaRPr lang="en-US" altLang="ko-KR" sz="2400" b="1" dirty="0"/>
          </a:p>
          <a:p>
            <a:pPr lvl="1"/>
            <a:endParaRPr lang="en-US" altLang="ko-KR" sz="2400" b="1" dirty="0"/>
          </a:p>
          <a:p>
            <a:pPr marL="800100" lvl="1" indent="-342900">
              <a:buFont typeface="Arial" panose="020B0604020202020204" pitchFamily="34" charset="0"/>
              <a:buChar char="•"/>
            </a:pPr>
            <a:endParaRPr lang="en-US" altLang="ko-KR" sz="2400" b="1" dirty="0"/>
          </a:p>
          <a:p>
            <a:pPr marL="342900" indent="-342900">
              <a:buFont typeface="Arial" panose="020B0604020202020204" pitchFamily="34" charset="0"/>
              <a:buChar char="•"/>
            </a:pPr>
            <a:endParaRPr lang="en-US" altLang="ko-KR" sz="2400" b="1" dirty="0"/>
          </a:p>
          <a:p>
            <a:endParaRPr lang="ko-KR" altLang="en-US" dirty="0"/>
          </a:p>
        </p:txBody>
      </p:sp>
      <p:sp>
        <p:nvSpPr>
          <p:cNvPr id="8" name="RS_Classification_Standard">
            <a:extLst>
              <a:ext uri="{FF2B5EF4-FFF2-40B4-BE49-F238E27FC236}">
                <a16:creationId xmlns:a16="http://schemas.microsoft.com/office/drawing/2014/main" id="{CFDBC213-0529-4878-B249-F4FE9EA62072}"/>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366477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r>
              <a:rPr lang="en-US" altLang="ko-KR" sz="3200" b="1" dirty="0">
                <a:ea typeface="MD아트체" pitchFamily="18" charset="-127"/>
                <a:cs typeface="한컴바탕" pitchFamily="18" charset="2"/>
              </a:rPr>
              <a:t>THE END</a:t>
            </a:r>
            <a:endParaRPr lang="ko-KR" altLang="en-US" sz="3200" b="1" dirty="0">
              <a:ea typeface="MD아트체" pitchFamily="18" charset="-127"/>
              <a:cs typeface="한컴바탕" pitchFamily="18" charset="2"/>
            </a:endParaRPr>
          </a:p>
        </p:txBody>
      </p:sp>
      <p:sp>
        <p:nvSpPr>
          <p:cNvPr id="5" name="직사각형 4"/>
          <p:cNvSpPr/>
          <p:nvPr/>
        </p:nvSpPr>
        <p:spPr>
          <a:xfrm>
            <a:off x="3273624" y="2348880"/>
            <a:ext cx="2736304" cy="2554545"/>
          </a:xfrm>
          <a:prstGeom prst="rect">
            <a:avLst/>
          </a:prstGeom>
        </p:spPr>
        <p:txBody>
          <a:bodyPr wrap="square">
            <a:spAutoFit/>
          </a:bodyPr>
          <a:lstStyle/>
          <a:p>
            <a:pPr algn="ctr"/>
            <a:endParaRPr lang="en-US" altLang="ko-KR" sz="3200" b="1" dirty="0">
              <a:solidFill>
                <a:prstClr val="black"/>
              </a:solidFill>
              <a:latin typeface="Arial"/>
              <a:ea typeface="MD아트체" pitchFamily="18" charset="-127"/>
              <a:cs typeface="한컴바탕" pitchFamily="18" charset="2"/>
            </a:endParaRPr>
          </a:p>
          <a:p>
            <a:pPr algn="ctr"/>
            <a:endParaRPr lang="en-US" altLang="ko-KR" sz="3200" b="1" dirty="0">
              <a:solidFill>
                <a:prstClr val="black"/>
              </a:solidFill>
              <a:latin typeface="Arial"/>
              <a:ea typeface="MD아트체" pitchFamily="18" charset="-127"/>
              <a:cs typeface="한컴바탕" pitchFamily="18" charset="2"/>
            </a:endParaRPr>
          </a:p>
          <a:p>
            <a:pPr algn="ctr"/>
            <a:endParaRPr lang="en-US" altLang="ko-KR" sz="3200" b="1" dirty="0">
              <a:solidFill>
                <a:prstClr val="black"/>
              </a:solidFill>
              <a:latin typeface="Arial"/>
              <a:ea typeface="MD아트체" pitchFamily="18" charset="-127"/>
              <a:cs typeface="한컴바탕" pitchFamily="18" charset="2"/>
            </a:endParaRPr>
          </a:p>
          <a:p>
            <a:pPr algn="ctr"/>
            <a:endParaRPr lang="en-US" altLang="ko-KR" sz="3200" b="1" dirty="0">
              <a:solidFill>
                <a:prstClr val="black"/>
              </a:solidFill>
              <a:latin typeface="Arial"/>
              <a:ea typeface="MD아트체" pitchFamily="18" charset="-127"/>
              <a:cs typeface="한컴바탕" pitchFamily="18" charset="2"/>
            </a:endParaRPr>
          </a:p>
          <a:p>
            <a:pPr algn="ctr"/>
            <a:r>
              <a:rPr lang="en-US" altLang="ko-KR" sz="3200" b="1" dirty="0">
                <a:solidFill>
                  <a:prstClr val="black"/>
                </a:solidFill>
                <a:latin typeface="Arial"/>
                <a:ea typeface="MD아트체" pitchFamily="18" charset="-127"/>
                <a:cs typeface="한컴바탕" pitchFamily="18" charset="2"/>
              </a:rPr>
              <a:t>   </a:t>
            </a:r>
            <a:endParaRPr lang="ko-KR" altLang="en-US" dirty="0"/>
          </a:p>
        </p:txBody>
      </p:sp>
      <p:sp>
        <p:nvSpPr>
          <p:cNvPr id="8" name="RS_Classification_Standard">
            <a:extLst>
              <a:ext uri="{FF2B5EF4-FFF2-40B4-BE49-F238E27FC236}">
                <a16:creationId xmlns:a16="http://schemas.microsoft.com/office/drawing/2014/main" id="{05F76C17-6393-4167-A8CD-BFB1592DBDD2}"/>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414022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323527" y="980728"/>
            <a:ext cx="8666519" cy="6309420"/>
          </a:xfrm>
          <a:prstGeom prst="rect">
            <a:avLst/>
          </a:prstGeom>
          <a:noFill/>
        </p:spPr>
        <p:txBody>
          <a:bodyPr wrap="square" rtlCol="0">
            <a:spAutoFit/>
          </a:bodyPr>
          <a:lstStyle/>
          <a:p>
            <a:r>
              <a:rPr lang="en-US" altLang="ko-KR" sz="2400" b="1" dirty="0">
                <a:solidFill>
                  <a:srgbClr val="FF0000"/>
                </a:solidFill>
              </a:rPr>
              <a:t>C-77 - Proposal to merge P.913, P.911, and P.910 </a:t>
            </a:r>
            <a:br>
              <a:rPr lang="en-US" altLang="ko-KR" sz="2400" b="1" dirty="0">
                <a:solidFill>
                  <a:srgbClr val="FF0000"/>
                </a:solidFill>
              </a:rPr>
            </a:br>
            <a:r>
              <a:rPr lang="en-US" altLang="ko-KR" sz="1400" b="1" dirty="0"/>
              <a:t>Summary:</a:t>
            </a:r>
          </a:p>
          <a:p>
            <a:r>
              <a:rPr lang="en-US" altLang="ko-KR" sz="1400" b="1" dirty="0"/>
              <a:t>ITU-T Rec. P.910 and P.911 refer to obsolete technologies and methods such as CRT monitors. ITU-T Rec. P.913 was originally proposed to address video quality assessment for novel technologies, such as laptops and mobile devices. These technologies have become mainstream. Since the scope of P.913 includes both video-only and audiovisual subjective tests, there remains no logical factor by which we could differentiate between the scope of these three Recs. The logical solution is to merge these three documents into a single Recommendation. </a:t>
            </a:r>
          </a:p>
          <a:p>
            <a:r>
              <a:rPr lang="en-US" altLang="ko-KR" sz="1400" b="1" dirty="0"/>
              <a:t>Although P.910 is the most widely referenced of these three ITU-T Recs., the P.913 reference would encourage people to read the updated Recommendation instead of assuming its contents based on previously published subjective tests. P.913 is the most up to date, so using this as the baseline text will require the least changes. </a:t>
            </a:r>
          </a:p>
          <a:p>
            <a:r>
              <a:rPr lang="en-US" altLang="ko-KR" sz="1400" b="1" dirty="0"/>
              <a:t>In addition, P.913 needs to be updated to reflect advances in improved subjective methods, video technologies, and ITU Recommendations. </a:t>
            </a:r>
          </a:p>
          <a:p>
            <a:endParaRPr lang="en-US" altLang="ko-KR" sz="1400" b="1" dirty="0"/>
          </a:p>
          <a:p>
            <a:r>
              <a:rPr lang="en-US" altLang="ko-KR" sz="1400" b="1" dirty="0">
                <a:highlight>
                  <a:srgbClr val="FFFF00"/>
                </a:highlight>
              </a:rPr>
              <a:t>The group reviewed the proposal to merge the three Recommendations (P.913, P.911, and P.910) and agreed that merging the Recommendations on subjective testing methods would be beneficial to the video quality community. On the other hand, it is stated that P.910 is the most widely referred ITU-T Recommendation on subjective testing methods by the community and it would be better to keep P.910 and update it by reflecting  recent advances in subjective methods, video technologies, etc. It is agreed that Q19 will launch the merging work item and schedule Q19 interim meetings (in-person or online) to expedite the project.</a:t>
            </a:r>
          </a:p>
          <a:p>
            <a:endParaRPr lang="en-US" altLang="ko-KR" sz="1400" b="1" dirty="0">
              <a:highlight>
                <a:srgbClr val="FFFF00"/>
              </a:highlight>
            </a:endParaRPr>
          </a:p>
          <a:p>
            <a:r>
              <a:rPr lang="en-US" altLang="ko-KR" b="1" dirty="0"/>
              <a:t>Editor P.910rev:  Margaret Pinson</a:t>
            </a:r>
          </a:p>
          <a:p>
            <a:endParaRPr lang="en-US" altLang="ko-KR" sz="2400" b="1" dirty="0">
              <a:highlight>
                <a:srgbClr val="FFFF00"/>
              </a:highlight>
            </a:endParaRPr>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id="{5D4D392F-C112-458B-826B-04472B11CB26}"/>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1368880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336227" y="908720"/>
            <a:ext cx="8280920" cy="1569660"/>
          </a:xfrm>
          <a:prstGeom prst="rect">
            <a:avLst/>
          </a:prstGeom>
          <a:noFill/>
        </p:spPr>
        <p:txBody>
          <a:bodyPr wrap="square" rtlCol="0">
            <a:spAutoFit/>
          </a:bodyPr>
          <a:lstStyle/>
          <a:p>
            <a:r>
              <a:rPr lang="en-US" altLang="ko-KR" sz="2400" b="1" dirty="0">
                <a:solidFill>
                  <a:srgbClr val="FF0000"/>
                </a:solidFill>
              </a:rPr>
              <a:t>ITU-T P.910 vs P.913</a:t>
            </a:r>
            <a:endParaRPr lang="en-US" altLang="ko-KR" sz="2400" b="1" dirty="0"/>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id="{5D4D392F-C112-458B-826B-04472B11CB26}"/>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pic>
        <p:nvPicPr>
          <p:cNvPr id="11" name="그림 10">
            <a:extLst>
              <a:ext uri="{FF2B5EF4-FFF2-40B4-BE49-F238E27FC236}">
                <a16:creationId xmlns:a16="http://schemas.microsoft.com/office/drawing/2014/main" id="{47760957-FBDE-4056-94D3-F4C6B8B53E34}"/>
              </a:ext>
            </a:extLst>
          </p:cNvPr>
          <p:cNvPicPr>
            <a:picLocks noChangeAspect="1"/>
          </p:cNvPicPr>
          <p:nvPr/>
        </p:nvPicPr>
        <p:blipFill>
          <a:blip r:embed="rId4"/>
          <a:stretch>
            <a:fillRect/>
          </a:stretch>
        </p:blipFill>
        <p:spPr>
          <a:xfrm>
            <a:off x="243521" y="1497875"/>
            <a:ext cx="5076056" cy="3777963"/>
          </a:xfrm>
          <a:prstGeom prst="rect">
            <a:avLst/>
          </a:prstGeom>
        </p:spPr>
      </p:pic>
      <p:pic>
        <p:nvPicPr>
          <p:cNvPr id="9" name="그림 8">
            <a:extLst>
              <a:ext uri="{FF2B5EF4-FFF2-40B4-BE49-F238E27FC236}">
                <a16:creationId xmlns:a16="http://schemas.microsoft.com/office/drawing/2014/main" id="{88DE7676-4266-424F-87AD-1D2790AF9F54}"/>
              </a:ext>
            </a:extLst>
          </p:cNvPr>
          <p:cNvPicPr>
            <a:picLocks noChangeAspect="1"/>
          </p:cNvPicPr>
          <p:nvPr/>
        </p:nvPicPr>
        <p:blipFill>
          <a:blip r:embed="rId5"/>
          <a:stretch>
            <a:fillRect/>
          </a:stretch>
        </p:blipFill>
        <p:spPr>
          <a:xfrm>
            <a:off x="3082571" y="2204864"/>
            <a:ext cx="6012160" cy="4419101"/>
          </a:xfrm>
          <a:prstGeom prst="rect">
            <a:avLst/>
          </a:prstGeom>
        </p:spPr>
      </p:pic>
      <p:pic>
        <p:nvPicPr>
          <p:cNvPr id="13" name="그림 12">
            <a:extLst>
              <a:ext uri="{FF2B5EF4-FFF2-40B4-BE49-F238E27FC236}">
                <a16:creationId xmlns:a16="http://schemas.microsoft.com/office/drawing/2014/main" id="{70DB21BE-5C2E-4893-BCE5-08711BFA6C88}"/>
              </a:ext>
            </a:extLst>
          </p:cNvPr>
          <p:cNvPicPr>
            <a:picLocks noChangeAspect="1"/>
          </p:cNvPicPr>
          <p:nvPr/>
        </p:nvPicPr>
        <p:blipFill>
          <a:blip r:embed="rId6"/>
          <a:stretch>
            <a:fillRect/>
          </a:stretch>
        </p:blipFill>
        <p:spPr>
          <a:xfrm>
            <a:off x="49372" y="5449751"/>
            <a:ext cx="3913991" cy="1274928"/>
          </a:xfrm>
          <a:prstGeom prst="rect">
            <a:avLst/>
          </a:prstGeom>
        </p:spPr>
      </p:pic>
    </p:spTree>
    <p:custDataLst>
      <p:tags r:id="rId1"/>
    </p:custDataLst>
    <p:extLst>
      <p:ext uri="{BB962C8B-B14F-4D97-AF65-F5344CB8AC3E}">
        <p14:creationId xmlns:p14="http://schemas.microsoft.com/office/powerpoint/2010/main" val="391827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5632311"/>
          </a:xfrm>
          <a:prstGeom prst="rect">
            <a:avLst/>
          </a:prstGeom>
          <a:noFill/>
        </p:spPr>
        <p:txBody>
          <a:bodyPr wrap="square" rtlCol="0">
            <a:spAutoFit/>
          </a:bodyPr>
          <a:lstStyle/>
          <a:p>
            <a:r>
              <a:rPr lang="en-US" altLang="ko-KR" sz="2400" b="1" dirty="0">
                <a:solidFill>
                  <a:srgbClr val="FF0000"/>
                </a:solidFill>
              </a:rPr>
              <a:t>ITU-R WP6C</a:t>
            </a:r>
          </a:p>
          <a:p>
            <a:pPr marL="342900" indent="-342900">
              <a:buFont typeface="Arial" panose="020B0604020202020204" pitchFamily="34" charset="0"/>
              <a:buChar char="•"/>
            </a:pPr>
            <a:r>
              <a:rPr lang="en-US" altLang="ko-KR" sz="2400" b="1" dirty="0"/>
              <a:t>Revised BT.500-14: Scope</a:t>
            </a:r>
          </a:p>
          <a:p>
            <a:pPr marL="800100" lvl="1" indent="-342900">
              <a:buFont typeface="Arial" panose="020B0604020202020204" pitchFamily="34" charset="0"/>
              <a:buChar char="•"/>
            </a:pPr>
            <a:r>
              <a:rPr lang="en-US" altLang="ko-KR" b="1" dirty="0"/>
              <a:t>This Recommendation provides methodologies for the assessment of image quality including, general testing methods, the grading scales used during assessments and the viewing conditions recommended for carrying out assessments. The Recommendation consists of three parts.</a:t>
            </a:r>
          </a:p>
          <a:p>
            <a:pPr marL="800100" lvl="1" indent="-342900">
              <a:buFont typeface="Arial" panose="020B0604020202020204" pitchFamily="34" charset="0"/>
              <a:buChar char="•"/>
            </a:pPr>
            <a:r>
              <a:rPr lang="en-US" altLang="ko-KR" b="1" dirty="0"/>
              <a:t>Part 1 describes the overall requirements for carrying out subjected assessment of television images and guidance on the circumstances for the use of particular methodologies.</a:t>
            </a:r>
          </a:p>
          <a:p>
            <a:pPr marL="800100" lvl="1" indent="-342900">
              <a:buFont typeface="Arial" panose="020B0604020202020204" pitchFamily="34" charset="0"/>
              <a:buChar char="•"/>
            </a:pPr>
            <a:r>
              <a:rPr lang="en-US" altLang="ko-KR" b="1" dirty="0"/>
              <a:t>Part 2 describes the various recommended assessment methodologies that can be used when performing subjective image quality assessments.</a:t>
            </a:r>
          </a:p>
          <a:p>
            <a:pPr marL="800100" lvl="1" indent="-342900">
              <a:buFont typeface="Arial" panose="020B0604020202020204" pitchFamily="34" charset="0"/>
              <a:buChar char="•"/>
            </a:pPr>
            <a:r>
              <a:rPr lang="en-US" altLang="ko-KR" b="1" dirty="0"/>
              <a:t>Part 3 describes methodologies specific to image formats and applications based on the specifications given in Parts 1 and 2.</a:t>
            </a:r>
            <a:endParaRPr lang="en-US" altLang="ko-KR" sz="2400" b="1" dirty="0"/>
          </a:p>
          <a:p>
            <a:pPr marL="342900" indent="-342900">
              <a:buFont typeface="Arial" panose="020B0604020202020204" pitchFamily="34" charset="0"/>
              <a:buChar char="•"/>
            </a:pPr>
            <a:endParaRPr lang="en-US" altLang="ko-KR" sz="2400" b="1" dirty="0"/>
          </a:p>
          <a:p>
            <a:pPr marL="800100" lvl="1" indent="-342900">
              <a:buFont typeface="Arial" panose="020B0604020202020204" pitchFamily="34" charset="0"/>
              <a:buChar char="•"/>
            </a:pPr>
            <a:endParaRPr lang="en-US" altLang="ko-KR" sz="2400" b="1" dirty="0"/>
          </a:p>
          <a:p>
            <a:pPr marL="800100" lvl="1" indent="-342900">
              <a:buFont typeface="Arial" panose="020B0604020202020204" pitchFamily="34" charset="0"/>
              <a:buChar char="•"/>
            </a:pPr>
            <a:endParaRPr lang="en-US" altLang="ko-KR" sz="2400" b="1" dirty="0"/>
          </a:p>
          <a:p>
            <a:pPr marL="342900" indent="-342900">
              <a:buFont typeface="Arial" panose="020B0604020202020204" pitchFamily="34" charset="0"/>
              <a:buChar char="•"/>
            </a:pPr>
            <a:endParaRPr lang="en-US" altLang="ko-KR" sz="2400" b="1" dirty="0"/>
          </a:p>
          <a:p>
            <a:endParaRPr lang="ko-KR" altLang="en-US" dirty="0"/>
          </a:p>
        </p:txBody>
      </p:sp>
    </p:spTree>
    <p:extLst>
      <p:ext uri="{BB962C8B-B14F-4D97-AF65-F5344CB8AC3E}">
        <p14:creationId xmlns:p14="http://schemas.microsoft.com/office/powerpoint/2010/main" val="1510829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2585323"/>
          </a:xfrm>
          <a:prstGeom prst="rect">
            <a:avLst/>
          </a:prstGeom>
          <a:noFill/>
        </p:spPr>
        <p:txBody>
          <a:bodyPr wrap="square" rtlCol="0">
            <a:spAutoFit/>
          </a:bodyPr>
          <a:lstStyle/>
          <a:p>
            <a:r>
              <a:rPr lang="en-US" altLang="ko-KR" sz="2400" b="1" dirty="0">
                <a:solidFill>
                  <a:srgbClr val="FF0000"/>
                </a:solidFill>
              </a:rPr>
              <a:t>ITU-R WP6C</a:t>
            </a:r>
          </a:p>
          <a:p>
            <a:pPr marL="342900" indent="-342900">
              <a:buFont typeface="Arial" panose="020B0604020202020204" pitchFamily="34" charset="0"/>
              <a:buChar char="•"/>
            </a:pPr>
            <a:r>
              <a:rPr lang="en-US" altLang="ko-KR" sz="2400" b="1" dirty="0"/>
              <a:t>Revised BT.500-15</a:t>
            </a:r>
          </a:p>
          <a:p>
            <a:pPr marL="342900" indent="-342900">
              <a:buFont typeface="Arial" panose="020B0604020202020204" pitchFamily="34" charset="0"/>
              <a:buChar char="•"/>
            </a:pPr>
            <a:endParaRPr lang="en-US" altLang="ko-KR" sz="2400" b="1" dirty="0"/>
          </a:p>
          <a:p>
            <a:pPr marL="800100" lvl="1" indent="-342900">
              <a:buFont typeface="Arial" panose="020B0604020202020204" pitchFamily="34" charset="0"/>
              <a:buChar char="•"/>
            </a:pPr>
            <a:endParaRPr lang="en-US" altLang="ko-KR" sz="2400" b="1" dirty="0"/>
          </a:p>
          <a:p>
            <a:pPr marL="800100" lvl="1" indent="-342900">
              <a:buFont typeface="Arial" panose="020B0604020202020204" pitchFamily="34" charset="0"/>
              <a:buChar char="•"/>
            </a:pPr>
            <a:endParaRPr lang="en-US" altLang="ko-KR" sz="2400" b="1" dirty="0"/>
          </a:p>
          <a:p>
            <a:pPr marL="342900" indent="-342900">
              <a:buFont typeface="Arial" panose="020B0604020202020204" pitchFamily="34" charset="0"/>
              <a:buChar char="•"/>
            </a:pPr>
            <a:endParaRPr lang="en-US" altLang="ko-KR" sz="2400" b="1" dirty="0"/>
          </a:p>
          <a:p>
            <a:endParaRPr lang="ko-KR" altLang="en-US" dirty="0"/>
          </a:p>
        </p:txBody>
      </p:sp>
      <p:pic>
        <p:nvPicPr>
          <p:cNvPr id="4" name="Picture 224"/>
          <p:cNvPicPr/>
          <p:nvPr/>
        </p:nvPicPr>
        <p:blipFill>
          <a:blip r:embed="rId3" cstate="print">
            <a:extLst>
              <a:ext uri="{28A0092B-C50C-407E-A947-70E740481C1C}">
                <a14:useLocalDpi xmlns:a14="http://schemas.microsoft.com/office/drawing/2010/main" val="0"/>
              </a:ext>
            </a:extLst>
          </a:blip>
          <a:stretch>
            <a:fillRect/>
          </a:stretch>
        </p:blipFill>
        <p:spPr>
          <a:xfrm>
            <a:off x="638476" y="1916832"/>
            <a:ext cx="8109988" cy="4824536"/>
          </a:xfrm>
          <a:prstGeom prst="rect">
            <a:avLst/>
          </a:prstGeom>
        </p:spPr>
      </p:pic>
    </p:spTree>
    <p:extLst>
      <p:ext uri="{BB962C8B-B14F-4D97-AF65-F5344CB8AC3E}">
        <p14:creationId xmlns:p14="http://schemas.microsoft.com/office/powerpoint/2010/main" val="3568405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2585323"/>
          </a:xfrm>
          <a:prstGeom prst="rect">
            <a:avLst/>
          </a:prstGeom>
          <a:noFill/>
        </p:spPr>
        <p:txBody>
          <a:bodyPr wrap="square" rtlCol="0">
            <a:spAutoFit/>
          </a:bodyPr>
          <a:lstStyle/>
          <a:p>
            <a:r>
              <a:rPr lang="en-US" altLang="ko-KR" sz="2400" b="1" dirty="0">
                <a:solidFill>
                  <a:srgbClr val="FF0000"/>
                </a:solidFill>
              </a:rPr>
              <a:t>ITU-R WP6C</a:t>
            </a:r>
          </a:p>
          <a:p>
            <a:pPr marL="342900" indent="-342900">
              <a:buFont typeface="Arial" panose="020B0604020202020204" pitchFamily="34" charset="0"/>
              <a:buChar char="•"/>
            </a:pPr>
            <a:r>
              <a:rPr lang="en-US" altLang="ko-KR" sz="2400" b="1" dirty="0"/>
              <a:t>Revised BT.500-15</a:t>
            </a:r>
          </a:p>
          <a:p>
            <a:pPr marL="342900" indent="-342900">
              <a:buFont typeface="Arial" panose="020B0604020202020204" pitchFamily="34" charset="0"/>
              <a:buChar char="•"/>
            </a:pPr>
            <a:endParaRPr lang="en-US" altLang="ko-KR" sz="2400" b="1" dirty="0"/>
          </a:p>
          <a:p>
            <a:pPr marL="800100" lvl="1" indent="-342900">
              <a:buFont typeface="Arial" panose="020B0604020202020204" pitchFamily="34" charset="0"/>
              <a:buChar char="•"/>
            </a:pPr>
            <a:endParaRPr lang="en-US" altLang="ko-KR" sz="2400" b="1" dirty="0"/>
          </a:p>
          <a:p>
            <a:pPr marL="800100" lvl="1" indent="-342900">
              <a:buFont typeface="Arial" panose="020B0604020202020204" pitchFamily="34" charset="0"/>
              <a:buChar char="•"/>
            </a:pPr>
            <a:endParaRPr lang="en-US" altLang="ko-KR" sz="2400" b="1" dirty="0"/>
          </a:p>
          <a:p>
            <a:pPr marL="342900" indent="-342900">
              <a:buFont typeface="Arial" panose="020B0604020202020204" pitchFamily="34" charset="0"/>
              <a:buChar char="•"/>
            </a:pPr>
            <a:endParaRPr lang="en-US" altLang="ko-KR" sz="2400" b="1" dirty="0"/>
          </a:p>
          <a:p>
            <a:endParaRPr lang="ko-KR" altLang="en-US" dirty="0"/>
          </a:p>
        </p:txBody>
      </p:sp>
      <p:pic>
        <p:nvPicPr>
          <p:cNvPr id="4" name="Picture 227"/>
          <p:cNvPicPr/>
          <p:nvPr/>
        </p:nvPicPr>
        <p:blipFill>
          <a:blip r:embed="rId3" cstate="print">
            <a:extLst>
              <a:ext uri="{28A0092B-C50C-407E-A947-70E740481C1C}">
                <a14:useLocalDpi xmlns:a14="http://schemas.microsoft.com/office/drawing/2010/main" val="0"/>
              </a:ext>
            </a:extLst>
          </a:blip>
          <a:stretch>
            <a:fillRect/>
          </a:stretch>
        </p:blipFill>
        <p:spPr>
          <a:xfrm>
            <a:off x="179512" y="1844824"/>
            <a:ext cx="8784976" cy="4824536"/>
          </a:xfrm>
          <a:prstGeom prst="rect">
            <a:avLst/>
          </a:prstGeom>
        </p:spPr>
      </p:pic>
    </p:spTree>
    <p:extLst>
      <p:ext uri="{BB962C8B-B14F-4D97-AF65-F5344CB8AC3E}">
        <p14:creationId xmlns:p14="http://schemas.microsoft.com/office/powerpoint/2010/main" val="284243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908720"/>
            <a:ext cx="8501408" cy="3323987"/>
          </a:xfrm>
          <a:prstGeom prst="rect">
            <a:avLst/>
          </a:prstGeom>
          <a:noFill/>
        </p:spPr>
        <p:txBody>
          <a:bodyPr wrap="square" rtlCol="0">
            <a:spAutoFit/>
          </a:bodyPr>
          <a:lstStyle/>
          <a:p>
            <a:pPr marL="342900" indent="-342900">
              <a:buFont typeface="Arial" panose="020B0604020202020204" pitchFamily="34" charset="0"/>
              <a:buChar char="•"/>
            </a:pPr>
            <a:r>
              <a:rPr lang="en-US" altLang="ko-KR" sz="2400" b="1" dirty="0"/>
              <a:t>Revised BT.500-15: Recommended image assessment methodologies</a:t>
            </a:r>
          </a:p>
          <a:p>
            <a:pPr marL="342900" indent="-342900">
              <a:buFont typeface="Arial" panose="020B0604020202020204" pitchFamily="34" charset="0"/>
              <a:buChar char="•"/>
            </a:pPr>
            <a:r>
              <a:rPr lang="en-US" altLang="ko-KR" b="1" dirty="0"/>
              <a:t>Annex 1	Double-stimulus impairment scale (DSIS)</a:t>
            </a:r>
          </a:p>
          <a:p>
            <a:pPr marL="342900" indent="-342900">
              <a:buFont typeface="Arial" panose="020B0604020202020204" pitchFamily="34" charset="0"/>
              <a:buChar char="•"/>
            </a:pPr>
            <a:r>
              <a:rPr lang="en-US" altLang="ko-KR" b="1" dirty="0"/>
              <a:t>Annex 2	Double-stimulus continuous quality-scale (DSCQS)</a:t>
            </a:r>
          </a:p>
          <a:p>
            <a:pPr marL="342900" indent="-342900">
              <a:buFont typeface="Arial" panose="020B0604020202020204" pitchFamily="34" charset="0"/>
              <a:buChar char="•"/>
            </a:pPr>
            <a:r>
              <a:rPr lang="en-US" altLang="ko-KR" b="1" dirty="0"/>
              <a:t>Annex 3	Single-stimulus (SS) methods</a:t>
            </a:r>
          </a:p>
          <a:p>
            <a:pPr marL="342900" indent="-342900">
              <a:buFont typeface="Arial" panose="020B0604020202020204" pitchFamily="34" charset="0"/>
              <a:buChar char="•"/>
            </a:pPr>
            <a:r>
              <a:rPr lang="en-US" altLang="ko-KR" b="1" dirty="0"/>
              <a:t>Annex 4	Stimulus-comparison methods</a:t>
            </a:r>
          </a:p>
          <a:p>
            <a:pPr marL="342900" indent="-342900">
              <a:buFont typeface="Arial" panose="020B0604020202020204" pitchFamily="34" charset="0"/>
              <a:buChar char="•"/>
            </a:pPr>
            <a:r>
              <a:rPr lang="en-US" altLang="ko-KR" b="1" dirty="0"/>
              <a:t>Annex 5	Single stimulus continuous quality evaluation (SSCQE)</a:t>
            </a:r>
          </a:p>
          <a:p>
            <a:pPr marL="342900" indent="-342900">
              <a:buFont typeface="Arial" panose="020B0604020202020204" pitchFamily="34" charset="0"/>
              <a:buChar char="•"/>
            </a:pPr>
            <a:r>
              <a:rPr lang="en-US" altLang="ko-KR" b="1" dirty="0"/>
              <a:t>Annex 6	Simultaneous double stimulus for continuous evaluation (SDSCE)</a:t>
            </a:r>
          </a:p>
          <a:p>
            <a:pPr marL="342900" indent="-342900">
              <a:buFont typeface="Arial" panose="020B0604020202020204" pitchFamily="34" charset="0"/>
              <a:buChar char="•"/>
            </a:pPr>
            <a:r>
              <a:rPr lang="en-US" altLang="ko-KR" b="1" dirty="0"/>
              <a:t>Annex 7	Subjective assessment of multimedia video quality (SAMVIQ)</a:t>
            </a:r>
          </a:p>
          <a:p>
            <a:pPr marL="342900" indent="-342900">
              <a:buFont typeface="Arial" panose="020B0604020202020204" pitchFamily="34" charset="0"/>
              <a:buChar char="•"/>
            </a:pPr>
            <a:r>
              <a:rPr lang="en-US" altLang="ko-KR" b="1" dirty="0"/>
              <a:t>Annex 8	Expert viewing protocol (EVP) for the evaluation of the quality </a:t>
            </a:r>
            <a:br>
              <a:rPr lang="en-US" altLang="ko-KR" b="1" dirty="0"/>
            </a:br>
            <a:r>
              <a:rPr lang="en-US" altLang="ko-KR" b="1" dirty="0"/>
              <a:t>		of video material</a:t>
            </a:r>
          </a:p>
        </p:txBody>
      </p:sp>
    </p:spTree>
    <p:extLst>
      <p:ext uri="{BB962C8B-B14F-4D97-AF65-F5344CB8AC3E}">
        <p14:creationId xmlns:p14="http://schemas.microsoft.com/office/powerpoint/2010/main" val="3160344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908720"/>
            <a:ext cx="8280920" cy="5509200"/>
          </a:xfrm>
          <a:prstGeom prst="rect">
            <a:avLst/>
          </a:prstGeom>
          <a:noFill/>
        </p:spPr>
        <p:txBody>
          <a:bodyPr wrap="square" rtlCol="0">
            <a:spAutoFit/>
          </a:bodyPr>
          <a:lstStyle/>
          <a:p>
            <a:r>
              <a:rPr lang="en-US" altLang="ko-KR" sz="2000" b="1" dirty="0">
                <a:solidFill>
                  <a:srgbClr val="FF0000"/>
                </a:solidFill>
              </a:rPr>
              <a:t>ITU-R WP6C</a:t>
            </a:r>
          </a:p>
          <a:p>
            <a:pPr marL="342900" indent="-342900">
              <a:buFont typeface="Arial" panose="020B0604020202020204" pitchFamily="34" charset="0"/>
              <a:buChar char="•"/>
            </a:pPr>
            <a:r>
              <a:rPr lang="en-US" altLang="ko-KR" sz="2400" b="1" dirty="0"/>
              <a:t>Revised BT.500: Annex</a:t>
            </a:r>
          </a:p>
          <a:p>
            <a:pPr marL="342900" indent="-342900">
              <a:buFont typeface="Arial" panose="020B0604020202020204" pitchFamily="34" charset="0"/>
              <a:buChar char="•"/>
            </a:pPr>
            <a:r>
              <a:rPr lang="en-US" altLang="ko-KR" sz="1400" b="1" dirty="0"/>
              <a:t>Annex 1	Subjective assessment of standard definition digital television (SDTV) systems </a:t>
            </a:r>
            <a:br>
              <a:rPr lang="en-US" altLang="ko-KR" sz="1400" b="1" dirty="0"/>
            </a:br>
            <a:r>
              <a:rPr lang="en-US" altLang="ko-KR" sz="1400" b="1" dirty="0"/>
              <a:t>                                  based on Recommendation ITU-R BT.1129: Subjective assessment of standard </a:t>
            </a:r>
            <a:br>
              <a:rPr lang="en-US" altLang="ko-KR" sz="1400" b="1" dirty="0"/>
            </a:br>
            <a:r>
              <a:rPr lang="en-US" altLang="ko-KR" sz="1400" b="1" dirty="0"/>
              <a:t>		definition digital television (SDTV) systems</a:t>
            </a:r>
          </a:p>
          <a:p>
            <a:pPr marL="342900" indent="-342900">
              <a:buFont typeface="Arial" panose="020B0604020202020204" pitchFamily="34" charset="0"/>
              <a:buChar char="•"/>
            </a:pPr>
            <a:r>
              <a:rPr lang="en-US" altLang="ko-KR" sz="1400" b="1" dirty="0"/>
              <a:t>Annex 2	Subjective assessment of the image quality of high-definition television (HDTV) 		systems based on Recommendation ITU-R BT.710: Subjective assessment methods</a:t>
            </a:r>
            <a:br>
              <a:rPr lang="en-US" altLang="ko-KR" sz="1400" b="1" dirty="0"/>
            </a:br>
            <a:r>
              <a:rPr lang="en-US" altLang="ko-KR" sz="1400" b="1" dirty="0"/>
              <a:t> 		for image quality in high-definition television</a:t>
            </a:r>
          </a:p>
          <a:p>
            <a:pPr marL="342900" indent="-342900">
              <a:buFont typeface="Arial" panose="020B0604020202020204" pitchFamily="34" charset="0"/>
              <a:buChar char="•"/>
            </a:pPr>
            <a:r>
              <a:rPr lang="en-US" altLang="ko-KR" sz="1400" b="1" dirty="0"/>
              <a:t>Annex 3	 Subjective assessment of the quality of alphanumeric and graphic pictures in </a:t>
            </a:r>
            <a:br>
              <a:rPr lang="en-US" altLang="ko-KR" sz="1400" b="1" dirty="0"/>
            </a:br>
            <a:r>
              <a:rPr lang="en-US" altLang="ko-KR" sz="1400" b="1" dirty="0"/>
              <a:t>		Teletext and similar services based on Recommendation ITU-R BT.812: Subjective </a:t>
            </a:r>
            <a:br>
              <a:rPr lang="en-US" altLang="ko-KR" sz="1400" b="1" dirty="0"/>
            </a:br>
            <a:r>
              <a:rPr lang="en-US" altLang="ko-KR" sz="1400" b="1" dirty="0"/>
              <a:t>		assessment of the quality of alphanumeric and graphic pictures in Teletext and </a:t>
            </a:r>
            <a:br>
              <a:rPr lang="en-US" altLang="ko-KR" sz="1400" b="1" dirty="0"/>
            </a:br>
            <a:r>
              <a:rPr lang="en-US" altLang="ko-KR" sz="1400" b="1" dirty="0"/>
              <a:t>		similar services</a:t>
            </a:r>
          </a:p>
          <a:p>
            <a:pPr marL="342900" indent="-342900">
              <a:buFont typeface="Arial" panose="020B0604020202020204" pitchFamily="34" charset="0"/>
              <a:buChar char="•"/>
            </a:pPr>
            <a:r>
              <a:rPr lang="en-US" altLang="ko-KR" sz="1400" b="1" dirty="0"/>
              <a:t>Annex 4	Subjective assessment of the picture quality of multi-</a:t>
            </a:r>
            <a:r>
              <a:rPr lang="en-US" altLang="ko-KR" sz="1400" b="1" dirty="0" err="1"/>
              <a:t>programme</a:t>
            </a:r>
            <a:r>
              <a:rPr lang="en-US" altLang="ko-KR" sz="1400" b="1" dirty="0"/>
              <a:t> services based on</a:t>
            </a:r>
            <a:br>
              <a:rPr lang="en-US" altLang="ko-KR" sz="1400" b="1" dirty="0"/>
            </a:br>
            <a:r>
              <a:rPr lang="en-US" altLang="ko-KR" sz="1400" b="1" dirty="0"/>
              <a:t>		Recommendation ITU-R BT.1382: Assessment of the picture quality of multi-</a:t>
            </a:r>
            <a:br>
              <a:rPr lang="en-US" altLang="ko-KR" sz="1400" b="1" dirty="0"/>
            </a:br>
            <a:r>
              <a:rPr lang="en-US" altLang="ko-KR" sz="1400" b="1" dirty="0"/>
              <a:t>		</a:t>
            </a:r>
            <a:r>
              <a:rPr lang="en-US" altLang="ko-KR" sz="1400" b="1" dirty="0" err="1"/>
              <a:t>programme</a:t>
            </a:r>
            <a:r>
              <a:rPr lang="en-US" altLang="ko-KR" sz="1400" b="1" dirty="0"/>
              <a:t> services</a:t>
            </a:r>
          </a:p>
          <a:p>
            <a:pPr marL="342900" indent="-342900">
              <a:buFont typeface="Arial" panose="020B0604020202020204" pitchFamily="34" charset="0"/>
              <a:buChar char="•"/>
            </a:pPr>
            <a:r>
              <a:rPr lang="en-US" altLang="ko-KR" sz="1400" b="1" dirty="0"/>
              <a:t>Annex 5	Expert viewing of the image quality of systems for the digital display of large </a:t>
            </a:r>
            <a:br>
              <a:rPr lang="en-US" altLang="ko-KR" sz="1400" b="1" dirty="0"/>
            </a:br>
            <a:r>
              <a:rPr lang="en-US" altLang="ko-KR" sz="1400" b="1" dirty="0"/>
              <a:t>		screen digital imagery in theatres based on Recommendation ITU-R BT.1663: </a:t>
            </a:r>
            <a:br>
              <a:rPr lang="en-US" altLang="ko-KR" sz="1400" b="1" dirty="0"/>
            </a:br>
            <a:r>
              <a:rPr lang="en-US" altLang="ko-KR" sz="1400" b="1" dirty="0"/>
              <a:t>		Expert viewing methods to assess the quality of systems for the digital display of </a:t>
            </a:r>
            <a:br>
              <a:rPr lang="en-US" altLang="ko-KR" sz="1400" b="1" dirty="0"/>
            </a:br>
            <a:r>
              <a:rPr lang="en-US" altLang="ko-KR" sz="1400" b="1" dirty="0"/>
              <a:t>		large screen digital imagery in theatres </a:t>
            </a:r>
          </a:p>
          <a:p>
            <a:pPr marL="342900" indent="-342900">
              <a:buFont typeface="Arial" panose="020B0604020202020204" pitchFamily="34" charset="0"/>
              <a:buChar char="•"/>
            </a:pPr>
            <a:r>
              <a:rPr lang="en-US" altLang="ko-KR" sz="1400" b="1" dirty="0"/>
              <a:t>Annex 6	Subjective assessment of the image quality of multimedia applications based on </a:t>
            </a:r>
            <a:br>
              <a:rPr lang="en-US" altLang="ko-KR" sz="1400" b="1" dirty="0"/>
            </a:br>
            <a:r>
              <a:rPr lang="en-US" altLang="ko-KR" sz="1400" b="1" dirty="0"/>
              <a:t>		Recommendation ITU-R BT.1788: Methodology for the subjective assessment of </a:t>
            </a:r>
            <a:br>
              <a:rPr lang="en-US" altLang="ko-KR" sz="1400" b="1" dirty="0"/>
            </a:br>
            <a:r>
              <a:rPr lang="en-US" altLang="ko-KR" sz="1400" b="1" dirty="0"/>
              <a:t>		video quality in multimedia applications</a:t>
            </a:r>
          </a:p>
          <a:p>
            <a:pPr marL="342900" indent="-342900">
              <a:buFont typeface="Arial" panose="020B0604020202020204" pitchFamily="34" charset="0"/>
              <a:buChar char="•"/>
            </a:pPr>
            <a:r>
              <a:rPr lang="en-US" altLang="ko-KR" sz="1400" b="1" dirty="0"/>
              <a:t>Annex 7	Subjective assessment of stereoscopic 3DTV systems based on Recommendation </a:t>
            </a:r>
            <a:br>
              <a:rPr lang="en-US" altLang="ko-KR" sz="1400" b="1" dirty="0"/>
            </a:br>
            <a:r>
              <a:rPr lang="en-US" altLang="ko-KR" sz="1400" b="1" dirty="0"/>
              <a:t>		ITU R BT.2021: Subjective methods for assessment of stereoscopic 3DTV systems</a:t>
            </a:r>
            <a:endParaRPr lang="ko-KR" altLang="en-US" dirty="0"/>
          </a:p>
        </p:txBody>
      </p:sp>
    </p:spTree>
    <p:extLst>
      <p:ext uri="{BB962C8B-B14F-4D97-AF65-F5344CB8AC3E}">
        <p14:creationId xmlns:p14="http://schemas.microsoft.com/office/powerpoint/2010/main" val="13455427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10.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1.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9.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클래식">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1286</TotalTime>
  <Words>2207</Words>
  <Application>Microsoft Office PowerPoint</Application>
  <PresentationFormat>화면 슬라이드 쇼(4:3)</PresentationFormat>
  <Paragraphs>302</Paragraphs>
  <Slides>20</Slides>
  <Notes>20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20</vt:i4>
      </vt:variant>
    </vt:vector>
  </HeadingPairs>
  <TitlesOfParts>
    <vt:vector size="25" baseType="lpstr">
      <vt:lpstr>Noto Sans KR</vt:lpstr>
      <vt:lpstr>맑은 고딕</vt:lpstr>
      <vt:lpstr>Arial</vt:lpstr>
      <vt:lpstr>Times New Roman</vt:lpstr>
      <vt:lpstr>Office 테마</vt:lpstr>
      <vt:lpstr>ITU-T SG12 Q19 Interim Meeting Objective and subjective methods for evaluating perceptual audiovisual quality in multimedia and television services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THE END</vt:lpstr>
    </vt:vector>
  </TitlesOfParts>
  <Company>lginnotek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K-mean 분할 클러스터링을 이용한 영상의 stain 오염 검출</dc:title>
  <dc:creator>hong</dc:creator>
  <cp:lastModifiedBy>pc202</cp:lastModifiedBy>
  <cp:revision>1526</cp:revision>
  <cp:lastPrinted>2013-06-17T02:53:50Z</cp:lastPrinted>
  <dcterms:created xsi:type="dcterms:W3CDTF">2012-01-26T05:03:39Z</dcterms:created>
  <dcterms:modified xsi:type="dcterms:W3CDTF">2023-06-26T13:38:18Z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S_Classification">
    <vt:lpwstr>UNRESTRICTED</vt:lpwstr>
  </property>
  <property fmtid="{D5CDD505-2E9C-101B-9397-08002B2CF9AE}" pid="3" name="RS_ClassificationID">
    <vt:i4>0</vt:i4>
  </property>
</Properties>
</file>